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63321436507055"/>
          <c:y val="0"/>
          <c:w val="0.55937361126541507"/>
          <c:h val="0.9923301396625335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EE7E7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381-494E-BFB5-CCBF4F3AF8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Sheet1!$B$3:$B$5</c:f>
              <c:strCache>
                <c:ptCount val="3"/>
                <c:pt idx="0">
                  <c:v>بررسی ارقام</c:v>
                </c:pt>
                <c:pt idx="1">
                  <c:v>تکثیر و تولید نهال</c:v>
                </c:pt>
                <c:pt idx="2">
                  <c:v>مدیریت باغ</c:v>
                </c:pt>
              </c:strCache>
            </c:strRef>
          </c:cat>
          <c:val>
            <c:numRef>
              <c:f>Sheet1!$C$3:$C$5</c:f>
              <c:numCache>
                <c:formatCode>General</c:formatCode>
                <c:ptCount val="3"/>
                <c:pt idx="0">
                  <c:v>59</c:v>
                </c:pt>
                <c:pt idx="1">
                  <c:v>15</c:v>
                </c:pt>
                <c:pt idx="2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381-494E-BFB5-CCBF4F3AF8B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E499C-9875-4AD3-AEAD-6E0782A26E59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C859C-A8D6-4E58-841C-219CE0C34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9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999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18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116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188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423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4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1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1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0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2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7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5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8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9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24DDD-64AA-43AF-B4DA-35DEB967F460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F412-D61A-4A6B-8A62-92C6C36FD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6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6099658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1-  شناسائی و جمع آوری بیش از </a:t>
            </a:r>
            <a:r>
              <a:rPr lang="fa-IR" sz="1800" b="1" dirty="0">
                <a:cs typeface="B Titr" panose="00000700000000000000" pitchFamily="2" charset="-78"/>
              </a:rPr>
              <a:t>190</a:t>
            </a:r>
            <a:r>
              <a:rPr lang="ar-SA" sz="1800" b="1" dirty="0">
                <a:cs typeface="B Titr" panose="00000700000000000000" pitchFamily="2" charset="-78"/>
              </a:rPr>
              <a:t> ژنوتیپ  بومی زیتون از 11 استان کشور و احداث باغ آزمایشی آن در ایستگاه طارم در قالب طرح آگومنت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2- احداث کلکسیون ارقام داخلی و خارجی زیتون  شامل 52 رقم خارجی و بیش از 40 ژنوتیپ و رقم داخلی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3 –  تعیین بهترین زمان برداشت زیتون با تعیین خصوصیات کمی و کیفی روغن در  ارقام مهم و در مناطق زیتونکاری ، و تعیین عوامل موثر بر کیفیت روغن زیتون پس از برداشت میوه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3-  ارزیابی و معرفی ارقام سازگاری با مناطق زیتونکاری با استفاده از ارقام داخلی و خارجی (جدول 25و 26)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4-  تکثیر و تهیه نهال سالم و اصیل از ارقام برتر برای  تامین نیاز موسسات تولید کننده نهال  برای  ایجاد  باغهای مادری  و تهیه  بخشی از نهال مورد نیاز کشور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5 – اجرای برنامه های به نژادی ( هیبریداسیون ، سلکسیون کلونال ) برای دستیابی به ارقام جدید روغنی و کنسروی ( چند رقم امید بخش انتخاب شده و  در مرحله ارزیابی ناحیه ای است).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6-  ارزیابی ارقام زیتون برای انتخاب ارقام مناسب برای اراضی دیم ،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7- بررسی  وضعیت گرده افشانی ارقام مهم زیتون و تعیین بهترین ارقام گرده زا برای ارقام تجاری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8- بررسی عوامل موثر در سال آوری و ارائه روشهای کاهش سال آوری در ارقام زیتون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9- بررسی عوامل موثر بر کمیت و کیفیت محصول از قبیل ، تغذیه میکرو  و ماکرو المنتها ، آفات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(پیسل ، مگس زیتون ) ، رقم ، اقلیم و هرس و ارائه راهکارهای اصلاحی و کنترلی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r>
              <a:rPr lang="ar-SA" sz="1800" b="1" dirty="0">
                <a:cs typeface="B Titr" panose="00000700000000000000" pitchFamily="2" charset="-78"/>
              </a:rPr>
              <a:t>10- بررسی روشهای تکثیر درون شیشه ( ریز ازدیادی ) زیتون </a:t>
            </a:r>
            <a:endParaRPr lang="en-US" sz="1800" b="1" dirty="0">
              <a:cs typeface="B Titr" panose="00000700000000000000" pitchFamily="2" charset="-78"/>
            </a:endParaRPr>
          </a:p>
          <a:p>
            <a:pPr marL="0" indent="0" algn="just">
              <a:buNone/>
            </a:pPr>
            <a:endParaRPr lang="en-US" sz="1800" b="1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4048" y="332656"/>
            <a:ext cx="3916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SA" sz="2800" b="1" dirty="0">
                <a:solidFill>
                  <a:prstClr val="black"/>
                </a:solidFill>
                <a:cs typeface="B Titr" panose="00000700000000000000" pitchFamily="2" charset="-78"/>
              </a:rPr>
              <a:t>یافته های مهم تحقیقاتی زیتون</a:t>
            </a:r>
            <a:endParaRPr lang="en-US" sz="280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94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cs typeface="B Titr" panose="00000700000000000000" pitchFamily="2" charset="-78"/>
              </a:rPr>
              <a:t>نیاز های آموزشی طرح زیتون در سال 1397</a:t>
            </a:r>
            <a:endParaRPr lang="en-US" b="1" dirty="0">
              <a:cs typeface="B Titr" panose="000007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783089"/>
              </p:ext>
            </p:extLst>
          </p:nvPr>
        </p:nvGraphicFramePr>
        <p:xfrm>
          <a:off x="323528" y="1556793"/>
          <a:ext cx="8568952" cy="3960438"/>
        </p:xfrm>
        <a:graphic>
          <a:graphicData uri="http://schemas.openxmlformats.org/drawingml/2006/table">
            <a:tbl>
              <a:tblPr rtl="1"/>
              <a:tblGrid>
                <a:gridCol w="1622277"/>
                <a:gridCol w="1885724"/>
                <a:gridCol w="3882374"/>
                <a:gridCol w="1178577"/>
              </a:tblGrid>
              <a:tr h="455382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ar-S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نیازسنجی دوره های اموزشی ویژه کارشناسان -1397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498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B Mitra" panose="00000400000000000000" pitchFamily="2" charset="-78"/>
                        </a:rPr>
                        <a:t>رشته شغلی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B Mitra" panose="00000400000000000000" pitchFamily="2" charset="-78"/>
                        </a:rPr>
                        <a:t>کد دوره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B Mitra" panose="00000400000000000000" pitchFamily="2" charset="-78"/>
                        </a:rPr>
                        <a:t>عنوان دوره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B Mitra" panose="00000400000000000000" pitchFamily="2" charset="-78"/>
                        </a:rPr>
                        <a:t>ردیف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3201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Mitra" panose="00000400000000000000" pitchFamily="2" charset="-78"/>
                        </a:rPr>
                        <a:t>کارشناس کشاورزی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01/10040/02/1001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تغییرات محیط زیستی و کیفیت روغن زیتون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1747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1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Mitra" panose="00000400000000000000" pitchFamily="2" charset="-78"/>
                        </a:rPr>
                        <a:t>کارشناس کشاورزی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01/4559/02/1001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ارقام برتر وسازگارزیتون در مناطق مختلف کشور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875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1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Mitra" panose="00000400000000000000" pitchFamily="2" charset="-78"/>
                        </a:rPr>
                        <a:t>کارشناس کشاورزی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01/2165/02/1100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هرس زیتون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692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1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Mitra" panose="00000400000000000000" pitchFamily="2" charset="-78"/>
                        </a:rPr>
                        <a:t>کارشناس کشاورزی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01/9231/02/1001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فیزیولوژی رشد و نمودر درختان زیتون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1581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1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کارشناس کشاورزی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01/8461/02/1001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مدیریت تغذیه در باغات زیتون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Times New Roman"/>
                          <a:cs typeface="B Mitra" panose="00000400000000000000" pitchFamily="2" charset="-78"/>
                        </a:rPr>
                        <a:t>1423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4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" y="188640"/>
            <a:ext cx="9036496" cy="1143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cs typeface="B Titr" panose="00000700000000000000" pitchFamily="2" charset="-78"/>
              </a:rPr>
              <a:t>برگزاری دوره های آموزشی بین المللی و داخلی( ملی و منطقه ای)</a:t>
            </a:r>
            <a:endParaRPr lang="en-US" sz="28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 algn="just" rtl="1"/>
            <a:r>
              <a:rPr lang="fa-IR" dirty="0" smtClean="0">
                <a:cs typeface="B Mitra" panose="00000400000000000000" pitchFamily="2" charset="-78"/>
              </a:rPr>
              <a:t>تا کنون بیش از 60 دوره آموزشی تخصصی داخلی و بین المللی در خصوص زیتون برگزار شده است. همچنین کارشناسان زیادی برای آموزش دوره های تخصصی به کشورهای صاحب نام اعزام و آموزش دیده اند.</a:t>
            </a:r>
            <a:endParaRPr lang="en-US" dirty="0">
              <a:cs typeface="B Mitra" panose="00000400000000000000" pitchFamily="2" charset="-78"/>
            </a:endParaRPr>
          </a:p>
        </p:txBody>
      </p:sp>
      <p:pic>
        <p:nvPicPr>
          <p:cNvPr id="19458" name="Picture 2" descr="E:\آموزش\دوره فارس\irrigation and soil managment\IMG_39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40968"/>
            <a:ext cx="2736304" cy="205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9" name="Picture 3" descr="E:\آموزش\گیلان\IMG_299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167025"/>
            <a:ext cx="2664258" cy="205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P103029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570" y="3356992"/>
            <a:ext cx="2656202" cy="20521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F:\گزارشات\دوره اصلاح باغات قديمي-دكنر تومبسي -كابايرو\pic\IMG_06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899" y="4581128"/>
            <a:ext cx="2671154" cy="208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3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22114"/>
          </a:xfrm>
        </p:spPr>
        <p:txBody>
          <a:bodyPr>
            <a:normAutofit/>
          </a:bodyPr>
          <a:lstStyle/>
          <a:p>
            <a:pPr rtl="1"/>
            <a:r>
              <a:rPr lang="fa-IR" dirty="0">
                <a:cs typeface="B Titr" panose="00000700000000000000" pitchFamily="2" charset="-78"/>
              </a:rPr>
              <a:t>طرح های تحقیقاتی در دست اجرا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502781"/>
              </p:ext>
            </p:extLst>
          </p:nvPr>
        </p:nvGraphicFramePr>
        <p:xfrm>
          <a:off x="107504" y="1057982"/>
          <a:ext cx="8928992" cy="5720143"/>
        </p:xfrm>
        <a:graphic>
          <a:graphicData uri="http://schemas.openxmlformats.org/drawingml/2006/table">
            <a:tbl>
              <a:tblPr rtl="1">
                <a:tableStyleId>{08FB837D-C827-4EFA-A057-4D05807E0F7C}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9324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Mitra" panose="00000400000000000000" pitchFamily="2" charset="-78"/>
                        </a:rPr>
                        <a:t>بررسی سازگاری و عملکرد ژنوتیپ های امید بخش زیتون در مناطق مختلف  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324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Mitra" panose="00000400000000000000" pitchFamily="2" charset="-78"/>
                        </a:rPr>
                        <a:t>ارزیابی ارقام امید بخش زیتون در مناطق  نیمه گرمسیری و گرمسيري ايران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352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Mitra" panose="00000400000000000000" pitchFamily="2" charset="-78"/>
                        </a:rPr>
                        <a:t>ارزیابی ژنوتیپ های انتخابی زیتون متحمل به سرما 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9324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Mitra" panose="00000400000000000000" pitchFamily="2" charset="-78"/>
                        </a:rPr>
                        <a:t>بررسی سازگاری تعدادی از ارقام زیتون یونانی و ژنوتیپ های امید بخش زیتون در طارم و سرپل ذهاب (فاز دوم) 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3987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Mitra" panose="00000400000000000000" pitchFamily="2" charset="-78"/>
                        </a:rPr>
                        <a:t>تعیین گرده زای مناسب برای برخی از ارقام زیتون </a:t>
                      </a:r>
                      <a:r>
                        <a:rPr lang="en-US" sz="1600" b="1" dirty="0">
                          <a:effectLst/>
                          <a:cs typeface="B Mitra" panose="00000400000000000000" pitchFamily="2" charset="-78"/>
                        </a:rPr>
                        <a:t>(</a:t>
                      </a:r>
                      <a:r>
                        <a:rPr lang="en-US" sz="1600" b="1" dirty="0" err="1">
                          <a:effectLst/>
                          <a:cs typeface="B Mitra" panose="00000400000000000000" pitchFamily="2" charset="-78"/>
                        </a:rPr>
                        <a:t>Olea</a:t>
                      </a:r>
                      <a:r>
                        <a:rPr lang="en-US" sz="1600" b="1" dirty="0">
                          <a:effectLst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cs typeface="B Mitra" panose="00000400000000000000" pitchFamily="2" charset="-78"/>
                        </a:rPr>
                        <a:t>europaea</a:t>
                      </a:r>
                      <a:r>
                        <a:rPr lang="en-US" sz="1600" b="1" dirty="0">
                          <a:effectLst/>
                          <a:cs typeface="B Mitra" panose="00000400000000000000" pitchFamily="2" charset="-78"/>
                        </a:rPr>
                        <a:t> L)</a:t>
                      </a:r>
                      <a:r>
                        <a:rPr lang="ar-SA" sz="1600" b="1" dirty="0">
                          <a:effectLst/>
                          <a:cs typeface="B Mitra" panose="00000400000000000000" pitchFamily="2" charset="-78"/>
                        </a:rPr>
                        <a:t> با استفاده از روش های فیزیولوژیکی و مولکولی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352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Mitra" panose="00000400000000000000" pitchFamily="2" charset="-78"/>
                        </a:rPr>
                        <a:t>بررسی سازگاری برخی ارقام زیتون در استان ایلام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9324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Mitra" panose="00000400000000000000" pitchFamily="2" charset="-78"/>
                        </a:rPr>
                        <a:t>ارزیابی ژنوتیپ های امید بخش زیتون استان کرمانشاه (فاز2)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103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Mitra" panose="00000400000000000000" pitchFamily="2" charset="-78"/>
                        </a:rPr>
                        <a:t>بررسی اثرات کسر آبیاری تنظیم شده بر ویژگی های رویشی و زایشی درختان زیتون رقم زرد در استان کرمانشاه (منطقه جوانمیری)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9324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Mitra" panose="00000400000000000000" pitchFamily="2" charset="-78"/>
                        </a:rPr>
                        <a:t>ارزیابی عملکرد و ویژگیهای پومولوژیکی ژنوتیپ های بومی زیتون استان های ایلام و کرمانشاه (فاز دوم)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9324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Mitra" panose="00000400000000000000" pitchFamily="2" charset="-78"/>
                        </a:rPr>
                        <a:t>بررسی تحمل به تنش خشکی ارقام زیتون با استفاده از شاخص های مورفولوژیکی و فیزیولوژیکی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9324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Mitra" panose="00000400000000000000" pitchFamily="2" charset="-78"/>
                        </a:rPr>
                        <a:t>بررسی تحمل به تنش شوری ارقام زیتون با استفاده از شاخص های ریخت شناسی و فیزیولوژیکی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0352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Mitra" panose="00000400000000000000" pitchFamily="2" charset="-78"/>
                        </a:rPr>
                        <a:t>ارزیابی میزان مقاومت به سرما در ارقام مختلف زیتون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0352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Mitra" panose="00000400000000000000" pitchFamily="2" charset="-78"/>
                        </a:rPr>
                        <a:t>ارزیابی مقاومت به شوری در ژنوتیپ های انتخابی زیتون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9324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Mitra" panose="00000400000000000000" pitchFamily="2" charset="-78"/>
                        </a:rPr>
                        <a:t>ارزیابی عملکرد و کارائی فتوسنتز در ارقام زیتون در ایستگاه تحقیقات طارم 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69324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Mitra" panose="00000400000000000000" pitchFamily="2" charset="-78"/>
                        </a:rPr>
                        <a:t>بررسي اثر محلولپاشي کائولين بر ويژگي‌هاي رويشي و زايشي برخي ارقام زيتون در استان کرمانشاه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1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>
                <a:cs typeface="B Titr" panose="00000700000000000000" pitchFamily="2" charset="-78"/>
              </a:rPr>
              <a:t>تعداد طرح های تحقیقاتی خاتمه یافته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648072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dirty="0">
                <a:cs typeface="B Titr" panose="00000700000000000000" pitchFamily="2" charset="-78"/>
              </a:rPr>
              <a:t>انجام بیش از 90 طرح تحقیقاتی با عناوین مختلف 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518322"/>
              </p:ext>
            </p:extLst>
          </p:nvPr>
        </p:nvGraphicFramePr>
        <p:xfrm>
          <a:off x="971600" y="2204864"/>
          <a:ext cx="684076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326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b="1" dirty="0" smtClean="0">
                <a:cs typeface="B Titr" panose="00000700000000000000" pitchFamily="2" charset="-78"/>
              </a:rPr>
              <a:t>ایستگاه های </a:t>
            </a:r>
            <a:r>
              <a:rPr lang="fa-IR" b="1" dirty="0">
                <a:cs typeface="B Titr" panose="00000700000000000000" pitchFamily="2" charset="-78"/>
              </a:rPr>
              <a:t>تحقیقاتی 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59"/>
          </a:xfrm>
        </p:spPr>
        <p:txBody>
          <a:bodyPr>
            <a:normAutofit/>
          </a:bodyPr>
          <a:lstStyle/>
          <a:p>
            <a:pPr marL="514350" indent="-514350" algn="just" rtl="1">
              <a:buFont typeface="+mj-lt"/>
              <a:buAutoNum type="arabicPeriod"/>
            </a:pPr>
            <a:r>
              <a:rPr lang="fa-IR" b="1" dirty="0" smtClean="0">
                <a:cs typeface="B Titr" panose="00000700000000000000" pitchFamily="2" charset="-78"/>
              </a:rPr>
              <a:t>ایستگاه </a:t>
            </a:r>
            <a:r>
              <a:rPr lang="fa-IR" b="1" dirty="0">
                <a:cs typeface="B Titr" panose="00000700000000000000" pitchFamily="2" charset="-78"/>
              </a:rPr>
              <a:t>تحقیقات زیتون طارم زنجان </a:t>
            </a:r>
            <a:endParaRPr lang="en-US" b="1" dirty="0">
              <a:cs typeface="B Titr" panose="00000700000000000000" pitchFamily="2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fa-IR" b="1" dirty="0">
                <a:cs typeface="B Titr" panose="00000700000000000000" pitchFamily="2" charset="-78"/>
              </a:rPr>
              <a:t>ایستگاه تحقیقات سرپل </a:t>
            </a:r>
            <a:r>
              <a:rPr lang="fa-IR" b="1" dirty="0" smtClean="0">
                <a:cs typeface="B Titr" panose="00000700000000000000" pitchFamily="2" charset="-78"/>
              </a:rPr>
              <a:t>زهاب کرمانشاه</a:t>
            </a:r>
            <a:endParaRPr lang="fa-IR" b="1" dirty="0">
              <a:cs typeface="B Titr" panose="00000700000000000000" pitchFamily="2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fa-IR" b="1" dirty="0">
                <a:cs typeface="B Titr" panose="00000700000000000000" pitchFamily="2" charset="-78"/>
              </a:rPr>
              <a:t>ایستگاه تحقیقات زیتون ورسن گرگان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b="1" dirty="0">
                <a:cs typeface="B Titr" panose="00000700000000000000" pitchFamily="2" charset="-78"/>
              </a:rPr>
              <a:t>ایستگاه تحقیقات زیتون </a:t>
            </a:r>
            <a:r>
              <a:rPr lang="fa-IR" b="1" dirty="0" smtClean="0">
                <a:cs typeface="B Titr" panose="00000700000000000000" pitchFamily="2" charset="-78"/>
              </a:rPr>
              <a:t>قائمیه کازرون </a:t>
            </a:r>
            <a:endParaRPr lang="fa-IR" b="1" dirty="0">
              <a:cs typeface="B Titr" panose="00000700000000000000" pitchFamily="2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fa-IR" b="1" dirty="0">
                <a:cs typeface="B Titr" panose="00000700000000000000" pitchFamily="2" charset="-78"/>
              </a:rPr>
              <a:t>مرکز تحقیقات صفی آباد دزفول </a:t>
            </a:r>
            <a:r>
              <a:rPr lang="fa-IR" b="1" dirty="0" smtClean="0">
                <a:cs typeface="B Titr" panose="00000700000000000000" pitchFamily="2" charset="-78"/>
              </a:rPr>
              <a:t>خوزستان</a:t>
            </a:r>
            <a:endParaRPr lang="en-US" b="1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endParaRPr lang="en-US" dirty="0">
              <a:cs typeface="B Titr" panose="00000700000000000000" pitchFamily="2" charset="-78"/>
            </a:endParaRPr>
          </a:p>
          <a:p>
            <a:pPr marL="0" indent="0" algn="just" rtl="1">
              <a:buNone/>
            </a:pP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475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859926"/>
              </p:ext>
            </p:extLst>
          </p:nvPr>
        </p:nvGraphicFramePr>
        <p:xfrm>
          <a:off x="0" y="42377"/>
          <a:ext cx="9144000" cy="6698989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26150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28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02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1191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fa-IR" sz="2800" u="none" strike="noStrike" dirty="0">
                          <a:effectLst/>
                        </a:rPr>
                        <a:t>باغات </a:t>
                      </a:r>
                      <a:r>
                        <a:rPr lang="fa-IR" sz="2800" u="none" strike="noStrike" dirty="0" smtClean="0">
                          <a:effectLst/>
                        </a:rPr>
                        <a:t>سازگاری-1396</a:t>
                      </a:r>
                      <a:endParaRPr lang="fa-IR" sz="2800" b="1" i="0" u="none" strike="noStrike" dirty="0">
                        <a:solidFill>
                          <a:srgbClr val="FF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84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</a:rPr>
                        <a:t>استان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</a:rPr>
                        <a:t>تعداد باغ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</a:rPr>
                        <a:t>مساحت باغ(هكتار)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</a:rPr>
                        <a:t>سال احداث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</a:rPr>
                        <a:t>اصفهان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1380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</a:rPr>
                        <a:t>اردبيل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5.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1387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ایلام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1374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بوشهر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3.2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1379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تهران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8.9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80-1378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سيستان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3.5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81-1379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سمنان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79-1378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184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خراسان جنوبي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80-1379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173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جنوب كرمان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1385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زنجان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82-1379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قزوين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80-1379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گيلان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1371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گلستان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 smtClean="0">
                          <a:effectLst/>
                        </a:rPr>
                        <a:t>7.5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74-1356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3184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كهگيلويه وبويراحمد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1371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لرستان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1379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مازندران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1380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فارس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 smtClean="0">
                          <a:effectLst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80-1378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هرمزگان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5.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1380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مركزي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 smtClean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77-1376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5392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يزد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1380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6803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</a:rPr>
                        <a:t>جمع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u="none" strike="noStrike" dirty="0" smtClean="0">
                          <a:effectLst/>
                        </a:rPr>
                        <a:t>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Yagut"/>
                        <a:cs typeface="B Mitra" panose="00000400000000000000" pitchFamily="2" charset="-78"/>
                      </a:endParaRPr>
                    </a:p>
                  </a:txBody>
                  <a:tcPr marL="7121" marR="7121" marT="7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54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625944"/>
              </p:ext>
            </p:extLst>
          </p:nvPr>
        </p:nvGraphicFramePr>
        <p:xfrm>
          <a:off x="107505" y="188641"/>
          <a:ext cx="8928992" cy="6559993"/>
        </p:xfrm>
        <a:graphic>
          <a:graphicData uri="http://schemas.openxmlformats.org/drawingml/2006/table">
            <a:tbl>
              <a:tblPr rtl="1"/>
              <a:tblGrid>
                <a:gridCol w="2949920"/>
                <a:gridCol w="2949920"/>
                <a:gridCol w="1511528"/>
                <a:gridCol w="1517624"/>
              </a:tblGrid>
              <a:tr h="425464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fa-I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مشخصات باغ هاي مادري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72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استان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محل باغ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سال احداث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مساحت (هكتار)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0832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گلستان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ورسن-(گرگان)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1379-80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6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رضوان امداد(گنبد)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1382-3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12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باغ گناره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1380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گيلان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باغ مادري علي اباد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1371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150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rowSpan="5"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سمنان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مرکز آموزش 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1380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آقای ذولفقاری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1379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1.5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باغ آستان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1380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5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عرب پناهان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1392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رضاقلی کلدهی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1392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يزد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 مرکز تحققات مهرز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1375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زنجان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طارم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1379-82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67"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قزوين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عین اله کشاورز(سیاهپوش)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1383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1.5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کلهر(کلهر)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1384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2.5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مركزي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فضاي سبز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1376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شركت مهردشت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1378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ايستگاه تحقيقات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1378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پارك ولي عصر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1378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1.8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گيلان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باغ مادري علي اباد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1373-5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150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rowSpan="6"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فارس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فسا- شركت پيشگامان فسا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1386-87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كراش-باغ نگهدار قاسمي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1381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3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داراب-ايستگاه تحقيقات  كشاورزي داراب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1381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    كازرون  مهنازمرادي (هوشمند)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1379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استهبان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1375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4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كازرون ايستگاه  تحقيقات كشاورزي     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Mitra"/>
                        </a:rPr>
                        <a:t>1376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32">
                <a:tc gridSpan="3"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جمع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367.3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3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latin typeface="Times New Roman"/>
                <a:ea typeface="Calibri"/>
                <a:cs typeface="B Titr" panose="00000700000000000000" pitchFamily="2" charset="-78"/>
              </a:rPr>
              <a:t>ارتقاء </a:t>
            </a:r>
            <a:r>
              <a:rPr lang="fa-IR" dirty="0">
                <a:latin typeface="Times New Roman"/>
                <a:ea typeface="Calibri"/>
                <a:cs typeface="B Titr" panose="00000700000000000000" pitchFamily="2" charset="-78"/>
              </a:rPr>
              <a:t>دانش فنی زیتون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Aft>
                <a:spcPts val="0"/>
              </a:spcAft>
            </a:pPr>
            <a:r>
              <a:rPr lang="fa-IR" sz="2400" b="1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در راستای سیاست ­های کلی طرح اصلاح و توسعه باغ های زیتون مبنی بر دانش بنیانی، استفاده از علم، بکارگیری دانش در فرایندهای اجرایی به عنوان موثرترین مولفه اقتصادی و استفاده از جدیدترین فناوری­های قابل دسترس نسبت به شناسایی و تعیین اقدامات لازم جهت بهره­برداری و تزریق دانش نوین و مورد نیاز برای انتقال به بهره برداران و ذینفعان،  برنامه اجرایی مورد نیاز در این خصوص تهیه و ارایه گردیده که در آن آموزش، افزایش مهارت، ترویج یافته­ها  و امکان تحقق اهداف پیش بینی شده محقق خواهد گردید. </a:t>
            </a:r>
            <a:endParaRPr lang="en-US" sz="2400" b="1" dirty="0">
              <a:solidFill>
                <a:prstClr val="black"/>
              </a:solidFill>
              <a:latin typeface="Times New Roman"/>
              <a:ea typeface="Calibri"/>
              <a:cs typeface="B Mitra" panose="00000400000000000000" pitchFamily="2" charset="-78"/>
            </a:endParaRPr>
          </a:p>
          <a:p>
            <a:pPr algn="just" rtl="1"/>
            <a:r>
              <a:rPr lang="fa-IR" sz="2400" b="1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بکارگیری دانش و تکنولوژی روز دنیا باعث تاثیر زیادی در افزایش عملکرد در واحد سطح باغ های زیتون ، افزایش ارزش افزوده و سود بیشتر بهره برداران خواهد گردید لذا، بکارگیری این تکنولوژی ها می تواند در پیشبرد اهداف طرح مذکور موثر واقع گردد. </a:t>
            </a:r>
            <a:endParaRPr lang="en-US" sz="2400" b="1" dirty="0">
              <a:solidFill>
                <a:prstClr val="black"/>
              </a:solidFill>
              <a:latin typeface="Times New Roman"/>
              <a:ea typeface="Calibri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873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a-IR" dirty="0" smtClean="0">
                <a:latin typeface="Times New Roman"/>
                <a:ea typeface="Calibri"/>
                <a:cs typeface="B Titr" panose="00000700000000000000" pitchFamily="2" charset="-78"/>
              </a:rPr>
              <a:t>ارتقاء </a:t>
            </a:r>
            <a:r>
              <a:rPr lang="fa-IR" dirty="0">
                <a:latin typeface="Times New Roman"/>
                <a:ea typeface="Calibri"/>
                <a:cs typeface="B Titr" panose="00000700000000000000" pitchFamily="2" charset="-78"/>
              </a:rPr>
              <a:t>دانش فنی زیتون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1844824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/>
            <a:r>
              <a:rPr lang="fa-IR" sz="2800" b="1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با توجه به نوپا بودن طرح توسعه باغات زيتون در كشور، ضرورت برنامه ريزي براي ارتقاء دانش فني راهبران و ارائه راهكارهاي علمي و تخصصي مورد نياز به كاربران در جهت دسترسي آسان تر به اطلاعات فني و تخصصي روز دنيا و نيز حضور افراد متخصص در بين باغداران و تولید کنندگان زیتون امری اجتناب ناپذیر بوده و از سال های ابتدایی طرح نیز نسبت به انجام برنامه ریزی های لازم در خصوص استفاده از پتانسیل استاید متخصص داخلی و خارجی، به این مهم در قالب برگزاری کارگاه ها، کلاس های فنی-علمی و... توجه کافی گردیه و در حال حاضر نیز در حال انجام می باشد.</a:t>
            </a:r>
            <a:r>
              <a:rPr lang="fa-IR" sz="2800" b="1" dirty="0">
                <a:solidFill>
                  <a:prstClr val="black"/>
                </a:solidFill>
                <a:latin typeface="Times New Roman"/>
                <a:ea typeface="Times New Roman"/>
                <a:cs typeface="B Mitra" panose="00000400000000000000" pitchFamily="2" charset="-78"/>
              </a:rPr>
              <a:t> </a:t>
            </a:r>
            <a:endParaRPr lang="en-US" sz="2800" b="1" dirty="0">
              <a:solidFill>
                <a:prstClr val="black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05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96752"/>
            <a:ext cx="9144000" cy="4714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buFont typeface="Times New Roman"/>
              <a:buChar char="-"/>
            </a:pPr>
            <a:r>
              <a:rPr lang="fa-IR" sz="2200" dirty="0">
                <a:ea typeface="Calibri"/>
                <a:cs typeface="B Mitra" panose="00000400000000000000" pitchFamily="2" charset="-78"/>
              </a:rPr>
              <a:t>بکارگیری دانش و تکنولوژی روز دنیا در احداث باغات متراکم زیتون.</a:t>
            </a:r>
            <a:endParaRPr lang="en-US" sz="2200" dirty="0"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Times New Roman"/>
              <a:buChar char="-"/>
            </a:pPr>
            <a:r>
              <a:rPr lang="fa-IR" sz="2200" dirty="0">
                <a:ea typeface="Calibri"/>
                <a:cs typeface="B Mitra" panose="00000400000000000000" pitchFamily="2" charset="-78"/>
              </a:rPr>
              <a:t>استفاده از دانش نوین دنیا در استخراج ترکیبات پلی فنلی از پسآب و  تولید کودهای کمپوست حاصل از تفاله در کارخانه های روغنکشی زیتون.</a:t>
            </a:r>
            <a:endParaRPr lang="en-US" sz="2200" dirty="0"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Times New Roman"/>
              <a:buChar char="-"/>
            </a:pPr>
            <a:r>
              <a:rPr lang="fa-IR" sz="2200" dirty="0">
                <a:ea typeface="Calibri"/>
                <a:cs typeface="B Mitra" panose="00000400000000000000" pitchFamily="2" charset="-78"/>
              </a:rPr>
              <a:t>بکارگیری دانش روز دنیا در خصوص ارزیابی حسی روغن زیتون برای ارتقای کیفیت و سلامت محصول.</a:t>
            </a:r>
            <a:endParaRPr lang="en-US" sz="2200" dirty="0"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Times New Roman"/>
              <a:buChar char="-"/>
            </a:pPr>
            <a:r>
              <a:rPr lang="fa-IR" sz="2200" dirty="0">
                <a:ea typeface="Calibri"/>
                <a:cs typeface="B Mitra" panose="00000400000000000000" pitchFamily="2" charset="-78"/>
              </a:rPr>
              <a:t>بکارگیری دانش روز دنیا در خصوص ارزیابی حسی کنسرو زیتون برای ارتقای کیفیت و سلامت محصول.</a:t>
            </a:r>
            <a:endParaRPr lang="en-US" sz="2200" dirty="0"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Times New Roman"/>
              <a:buChar char="-"/>
            </a:pPr>
            <a:r>
              <a:rPr lang="fa-IR" sz="2200" dirty="0">
                <a:ea typeface="Calibri"/>
                <a:cs typeface="B Mitra" panose="00000400000000000000" pitchFamily="2" charset="-78"/>
              </a:rPr>
              <a:t>استفاده از فناوری های نوین جهت کاربرد پسآب کارخانه های روغنکشی زیتون برای استفاده در آبیاری باغات.</a:t>
            </a:r>
            <a:endParaRPr lang="en-US" sz="2200" dirty="0"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Times New Roman"/>
              <a:buChar char="-"/>
            </a:pPr>
            <a:r>
              <a:rPr lang="fa-IR" sz="2200" dirty="0">
                <a:ea typeface="Calibri"/>
                <a:cs typeface="B Mitra" panose="00000400000000000000" pitchFamily="2" charset="-78"/>
              </a:rPr>
              <a:t>استفاده از دانش روز کشورهای مطرح عضو شورای بین المللی زیتون در خصوص برنامه های آموزشی و ترویجی.</a:t>
            </a:r>
            <a:endParaRPr lang="en-US" sz="2200" dirty="0"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Times New Roman"/>
              <a:buChar char="-"/>
            </a:pPr>
            <a:r>
              <a:rPr lang="fa-IR" sz="2200" dirty="0">
                <a:ea typeface="Calibri"/>
                <a:cs typeface="B Mitra" panose="00000400000000000000" pitchFamily="2" charset="-78"/>
              </a:rPr>
              <a:t> شناسایی، انتقال، انتشار و بکارگیری فناوری های نوین در تعیین بهترین زمان برداشت میوه زیتون به ویژه در ارقام روغنی. </a:t>
            </a:r>
            <a:endParaRPr lang="en-US" sz="2200" dirty="0"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Times New Roman"/>
              <a:buChar char="-"/>
            </a:pPr>
            <a:r>
              <a:rPr lang="fa-IR" sz="2200" dirty="0">
                <a:ea typeface="Calibri"/>
                <a:cs typeface="B Mitra" panose="00000400000000000000" pitchFamily="2" charset="-78"/>
              </a:rPr>
              <a:t>بهره مندی از  خدمات و دانش فنی مهندسین مشاور در امر مطالعات و مکانیابی توسعه جدید باغات زیتون.</a:t>
            </a:r>
            <a:endParaRPr lang="en-US" sz="2200" dirty="0"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Times New Roman"/>
              <a:buChar char="-"/>
            </a:pPr>
            <a:r>
              <a:rPr lang="fa-IR" sz="2200" dirty="0">
                <a:ea typeface="Calibri"/>
                <a:cs typeface="B Mitra" panose="00000400000000000000" pitchFamily="2" charset="-78"/>
              </a:rPr>
              <a:t>معرفی ارقام مقاوم، سازگار، دارای عمر اقتصادی بالا و با بازدهی کوتاه برای مناطق مستعد کشور.</a:t>
            </a:r>
            <a:endParaRPr lang="en-US" sz="2200" dirty="0">
              <a:effectLst/>
              <a:ea typeface="Times New Roman"/>
              <a:cs typeface="B Mitra" panose="00000400000000000000" pitchFamily="2" charset="-78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fa-IR" dirty="0" smtClean="0">
                <a:latin typeface="Times New Roman"/>
                <a:ea typeface="Calibri"/>
                <a:cs typeface="B Titr" panose="00000700000000000000" pitchFamily="2" charset="-78"/>
              </a:rPr>
              <a:t>اقدامات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049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1326</Words>
  <Application>Microsoft Office PowerPoint</Application>
  <PresentationFormat>On-screen Show (4:3)</PresentationFormat>
  <Paragraphs>263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طرح های تحقیقاتی در دست اجرا</vt:lpstr>
      <vt:lpstr>تعداد طرح های تحقیقاتی خاتمه یافته</vt:lpstr>
      <vt:lpstr>ایستگاه های تحقیقاتی </vt:lpstr>
      <vt:lpstr>PowerPoint Presentation</vt:lpstr>
      <vt:lpstr>PowerPoint Presentation</vt:lpstr>
      <vt:lpstr>ارتقاء دانش فنی زیتون </vt:lpstr>
      <vt:lpstr>ارتقاء دانش فنی زیتون </vt:lpstr>
      <vt:lpstr>اقدامات</vt:lpstr>
      <vt:lpstr>نیاز های آموزشی طرح زیتون در سال 1397</vt:lpstr>
      <vt:lpstr>برگزاری دوره های آموزشی بین المللی و داخلی( ملی و منطقه ای)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zeytoon</dc:creator>
  <cp:lastModifiedBy>zeytoon</cp:lastModifiedBy>
  <cp:revision>2</cp:revision>
  <dcterms:created xsi:type="dcterms:W3CDTF">2018-09-16T04:57:35Z</dcterms:created>
  <dcterms:modified xsi:type="dcterms:W3CDTF">2018-09-16T04:59:09Z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