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3F3FA-EDB8-403F-9CB0-0452F2DBEB46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27ECA-7801-4BF5-A11E-82B250437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46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36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82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32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78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6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486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78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868-BC76-4417-8F4B-D5C08526554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187D-0BD9-4949-A441-9A09C080F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6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868-BC76-4417-8F4B-D5C08526554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187D-0BD9-4949-A441-9A09C080F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7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868-BC76-4417-8F4B-D5C08526554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187D-0BD9-4949-A441-9A09C080F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6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868-BC76-4417-8F4B-D5C08526554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187D-0BD9-4949-A441-9A09C080F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68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868-BC76-4417-8F4B-D5C08526554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187D-0BD9-4949-A441-9A09C080F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10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868-BC76-4417-8F4B-D5C08526554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187D-0BD9-4949-A441-9A09C080F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22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868-BC76-4417-8F4B-D5C08526554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187D-0BD9-4949-A441-9A09C080F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3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868-BC76-4417-8F4B-D5C08526554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187D-0BD9-4949-A441-9A09C080F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868-BC76-4417-8F4B-D5C08526554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187D-0BD9-4949-A441-9A09C080F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6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868-BC76-4417-8F4B-D5C08526554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187D-0BD9-4949-A441-9A09C080F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7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868-BC76-4417-8F4B-D5C08526554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187D-0BD9-4949-A441-9A09C080F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85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868-BC76-4417-8F4B-D5C08526554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9187D-0BD9-4949-A441-9A09C080F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7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60" y="0"/>
            <a:ext cx="8229600" cy="1143000"/>
          </a:xfrm>
        </p:spPr>
        <p:txBody>
          <a:bodyPr>
            <a:normAutofit/>
          </a:bodyPr>
          <a:lstStyle/>
          <a:p>
            <a:r>
              <a:rPr lang="fa-IR" sz="3600" b="1" dirty="0">
                <a:cs typeface="B Titr" panose="00000700000000000000" pitchFamily="2" charset="-78"/>
              </a:rPr>
              <a:t>فرآوری و مکانیزاسیون</a:t>
            </a:r>
            <a:endParaRPr lang="en-US" sz="3600" b="1" dirty="0">
              <a:cs typeface="B Titr" panose="00000700000000000000" pitchFamily="2" charset="-78"/>
            </a:endParaRPr>
          </a:p>
        </p:txBody>
      </p:sp>
      <p:pic>
        <p:nvPicPr>
          <p:cNvPr id="15362" name="Picture 2" descr="تصویر مرتب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3198820" cy="281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s.nikfar\Desktop\دستگاه\20151119_1223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3198820" cy="281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960735"/>
            <a:ext cx="3198820" cy="2708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944043"/>
            <a:ext cx="3188552" cy="2725317"/>
          </a:xfrm>
          <a:prstGeom prst="rect">
            <a:avLst/>
          </a:prstGeom>
          <a:ln w="9525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8160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5783" y="127671"/>
            <a:ext cx="8229600" cy="781049"/>
          </a:xfrm>
        </p:spPr>
        <p:txBody>
          <a:bodyPr/>
          <a:lstStyle/>
          <a:p>
            <a:r>
              <a:rPr lang="fa-IR" dirty="0">
                <a:cs typeface="B Titr" panose="00000700000000000000" pitchFamily="2" charset="-78"/>
              </a:rPr>
              <a:t>انواع فرآورده های زیتون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8157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r" rtl="1">
              <a:buFontTx/>
              <a:buChar char="-"/>
            </a:pPr>
            <a:r>
              <a:rPr lang="fa-IR" sz="3600" dirty="0" smtClean="0">
                <a:solidFill>
                  <a:prstClr val="black"/>
                </a:solidFill>
                <a:cs typeface="B Titr" panose="00000700000000000000" pitchFamily="2" charset="-78"/>
              </a:rPr>
              <a:t>روغن زیتون</a:t>
            </a:r>
          </a:p>
          <a:p>
            <a:pPr marL="571500" indent="-571500" algn="r" rtl="1">
              <a:buFontTx/>
              <a:buChar char="-"/>
            </a:pPr>
            <a:r>
              <a:rPr lang="fa-IR" sz="3600" dirty="0" smtClean="0">
                <a:solidFill>
                  <a:prstClr val="black"/>
                </a:solidFill>
                <a:cs typeface="B Titr" panose="00000700000000000000" pitchFamily="2" charset="-78"/>
              </a:rPr>
              <a:t>کنسرو زیتون</a:t>
            </a:r>
          </a:p>
          <a:p>
            <a:pPr marL="571500" indent="-571500" algn="r" rtl="1">
              <a:buFontTx/>
              <a:buChar char="-"/>
            </a:pPr>
            <a:r>
              <a:rPr lang="fa-IR" sz="3600" dirty="0" smtClean="0">
                <a:solidFill>
                  <a:prstClr val="black"/>
                </a:solidFill>
                <a:cs typeface="B Titr" panose="00000700000000000000" pitchFamily="2" charset="-78"/>
              </a:rPr>
              <a:t>پرورده زیتون</a:t>
            </a:r>
          </a:p>
          <a:p>
            <a:pPr marL="571500" indent="-571500" algn="r" rtl="1">
              <a:buFontTx/>
              <a:buChar char="-"/>
            </a:pPr>
            <a:r>
              <a:rPr lang="fa-IR" sz="3600" dirty="0" smtClean="0">
                <a:solidFill>
                  <a:prstClr val="black"/>
                </a:solidFill>
                <a:cs typeface="B Titr" panose="00000700000000000000" pitchFamily="2" charset="-78"/>
              </a:rPr>
              <a:t>ترشی زیتون</a:t>
            </a:r>
          </a:p>
          <a:p>
            <a:pPr marL="571500" indent="-571500" algn="r" rtl="1">
              <a:buFontTx/>
              <a:buChar char="-"/>
            </a:pPr>
            <a:r>
              <a:rPr lang="fa-IR" sz="3600" dirty="0" smtClean="0">
                <a:solidFill>
                  <a:prstClr val="black"/>
                </a:solidFill>
                <a:cs typeface="B Titr" panose="00000700000000000000" pitchFamily="2" charset="-78"/>
              </a:rPr>
              <a:t>دم نوش برگ زیتون</a:t>
            </a:r>
          </a:p>
          <a:p>
            <a:pPr marL="571500" indent="-571500" algn="r" rtl="1">
              <a:buFontTx/>
              <a:buChar char="-"/>
            </a:pPr>
            <a:r>
              <a:rPr lang="fa-IR" sz="3600" dirty="0" smtClean="0">
                <a:solidFill>
                  <a:prstClr val="black"/>
                </a:solidFill>
                <a:cs typeface="B Titr" panose="00000700000000000000" pitchFamily="2" charset="-78"/>
              </a:rPr>
              <a:t>عرق برگ زیتون</a:t>
            </a:r>
          </a:p>
          <a:p>
            <a:pPr marL="571500" indent="-571500" algn="r" rtl="1">
              <a:buFontTx/>
              <a:buChar char="-"/>
            </a:pPr>
            <a:r>
              <a:rPr lang="fa-IR" sz="3600" dirty="0" smtClean="0">
                <a:solidFill>
                  <a:prstClr val="black"/>
                </a:solidFill>
                <a:cs typeface="B Titr" panose="00000700000000000000" pitchFamily="2" charset="-78"/>
              </a:rPr>
              <a:t>صابون زیتون</a:t>
            </a:r>
          </a:p>
          <a:p>
            <a:pPr marL="571500" indent="-571500" algn="r" rtl="1">
              <a:buFontTx/>
              <a:buChar char="-"/>
            </a:pPr>
            <a:r>
              <a:rPr lang="fa-IR" sz="3600" dirty="0" smtClean="0">
                <a:solidFill>
                  <a:prstClr val="black"/>
                </a:solidFill>
                <a:cs typeface="B Titr" panose="00000700000000000000" pitchFamily="2" charset="-78"/>
              </a:rPr>
              <a:t>کنجاله تفاله زیتون</a:t>
            </a:r>
          </a:p>
          <a:p>
            <a:pPr marL="571500" indent="-571500" algn="r" rtl="1">
              <a:buFontTx/>
              <a:buChar char="-"/>
            </a:pPr>
            <a:r>
              <a:rPr lang="fa-IR" sz="3600" dirty="0" smtClean="0">
                <a:solidFill>
                  <a:prstClr val="black"/>
                </a:solidFill>
                <a:cs typeface="B Titr" panose="00000700000000000000" pitchFamily="2" charset="-78"/>
              </a:rPr>
              <a:t>آرد هسته زیتون</a:t>
            </a:r>
          </a:p>
          <a:p>
            <a:pPr algn="r" rtl="1"/>
            <a:endParaRPr lang="en-US" sz="3600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193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نتیجه تصویری برای انواع فرآورده های زیتون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962" y="4521869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83" y="127671"/>
            <a:ext cx="8229600" cy="781049"/>
          </a:xfrm>
        </p:spPr>
        <p:txBody>
          <a:bodyPr/>
          <a:lstStyle/>
          <a:p>
            <a:r>
              <a:rPr lang="fa-IR" dirty="0">
                <a:cs typeface="B Titr" panose="00000700000000000000" pitchFamily="2" charset="-78"/>
              </a:rPr>
              <a:t>انواع فرآورده های زیتون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20483" name="Picture 3" descr="نتیجه تصویری برای انواع فرآورده های زیتون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95373"/>
            <a:ext cx="1724025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نتیجه تصویری برای انواع فرآورده های زیتون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162" y="1073284"/>
            <a:ext cx="2297062" cy="141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نتیجه تصویری برای انواع فرآورده های زیتون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0" y="3095599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1" name="Picture 11" descr="نتیجه تصویری برای انواع فرآورده های زیتون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/>
          <a:stretch/>
        </p:blipFill>
        <p:spPr bwMode="auto">
          <a:xfrm>
            <a:off x="4499992" y="2587449"/>
            <a:ext cx="2509437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3" name="Picture 13" descr="نتیجه تصویری برای انواع فرآورده های زیتون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66249"/>
            <a:ext cx="19812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5" descr="نتیجه تصویری برای کلوچه زیتو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17" descr="نتیجه تصویری برای کلوچه زیتون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AutoShape 19" descr="نتیجه تصویری برای کلوچه زیتون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AutoShape 21" descr="نتیجه تصویری برای کلوچه زیتون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AutoShape 23" descr="نتیجه تصویری برای دمنوش برگ زیتون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AutoShape 25" descr="نتیجه تصویری برای دمنوش برگ زیتون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AutoShape 27" descr="نتیجه تصویری برای دمنوش برگ زیتون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26" name="Picture 26" descr="E:\عکس های خوشه کارخانه گنجه و خوراک دام مرداد 91\101MSDCF\DSC0536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162" y="4521869"/>
            <a:ext cx="1890046" cy="192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DSC0357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91675" y="1051260"/>
            <a:ext cx="1928801" cy="183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" descr="DSC0354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587" y="2791367"/>
            <a:ext cx="17399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6" descr="نتیجه تصویری برای کلوچه زیتون"/>
          <p:cNvSpPr>
            <a:spLocks noChangeAspect="1" noChangeArrowheads="1"/>
          </p:cNvSpPr>
          <p:nvPr/>
        </p:nvSpPr>
        <p:spPr bwMode="auto">
          <a:xfrm>
            <a:off x="155575" y="-411163"/>
            <a:ext cx="15430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AutoShape 8" descr="نتیجه تصویری برای کلوچه زیتون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0481" name="Picture 1" descr="C:\Users\s.nikfar\Desktop\Untitled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246" y="1220985"/>
            <a:ext cx="1764583" cy="133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0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rtl="1"/>
            <a:r>
              <a:rPr lang="fa-IR" sz="4000" b="1" dirty="0"/>
              <a:t> ضایعات </a:t>
            </a:r>
            <a:r>
              <a:rPr lang="ar-SA" sz="4000" b="1" dirty="0"/>
              <a:t>زیتون</a:t>
            </a:r>
            <a:r>
              <a:rPr lang="fa-IR" sz="4000" b="1" dirty="0"/>
              <a:t> و محصولات منتج شده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579296" cy="936104"/>
          </a:xfrm>
        </p:spPr>
        <p:txBody>
          <a:bodyPr>
            <a:normAutofit fontScale="92500" lnSpcReduction="20000"/>
          </a:bodyPr>
          <a:lstStyle/>
          <a:p>
            <a:pPr marL="0" indent="0" algn="just" rtl="1">
              <a:buNone/>
            </a:pPr>
            <a:r>
              <a:rPr lang="ar-SA" b="1" dirty="0" smtClean="0"/>
              <a:t>تفاله </a:t>
            </a:r>
            <a:r>
              <a:rPr lang="ar-SA" b="1" dirty="0"/>
              <a:t>زیتون </a:t>
            </a:r>
            <a:r>
              <a:rPr lang="ar-SA" b="1" dirty="0" smtClean="0"/>
              <a:t>پسآب </a:t>
            </a:r>
            <a:r>
              <a:rPr lang="ar-SA" b="1" dirty="0"/>
              <a:t>گیاهی زیتون</a:t>
            </a:r>
            <a:endParaRPr lang="en-US" dirty="0">
              <a:effectLst/>
            </a:endParaRPr>
          </a:p>
          <a:p>
            <a:pPr marL="0" indent="0" algn="just" rtl="1">
              <a:buNone/>
            </a:pPr>
            <a:r>
              <a:rPr lang="ar-SA" b="1" dirty="0" smtClean="0"/>
              <a:t>بقایای </a:t>
            </a:r>
            <a:r>
              <a:rPr lang="ar-SA" b="1" dirty="0"/>
              <a:t>حاصله از هرس زیتون</a:t>
            </a:r>
            <a:endParaRPr lang="en-US" dirty="0">
              <a:effectLst/>
            </a:endParaRPr>
          </a:p>
          <a:p>
            <a:pPr marL="0" indent="0" algn="just" rtl="1">
              <a:buNone/>
            </a:pPr>
            <a:endParaRPr lang="en-US" dirty="0"/>
          </a:p>
        </p:txBody>
      </p:sp>
      <p:pic>
        <p:nvPicPr>
          <p:cNvPr id="4" name="Picture 3" descr="E:\Visita curso2010\Visitas y practicas del curso de cata- Jaen 2010\Visita almazara Castillo de Canena-Jaen-1-12-2010\DSCN729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5" y="2306973"/>
            <a:ext cx="2853717" cy="202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تصویر مرتبط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704" y="2308036"/>
            <a:ext cx="2807098" cy="203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نتیجه تصویری برای هرس زیتو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6" descr="نتیجه تصویری برای هرس زیتون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1272" name="Picture 8" descr="نتیجه تصویری برای هرس زیتون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581" y="4454852"/>
            <a:ext cx="2752720" cy="202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new-solutions-for-managing-olive-mill-waste-wat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54853"/>
            <a:ext cx="2853717" cy="202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15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7504" y="2630120"/>
            <a:ext cx="892899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rtl="1" fontAlgn="base">
              <a:spcBef>
                <a:spcPct val="0"/>
              </a:spcBef>
              <a:spcAft>
                <a:spcPct val="0"/>
              </a:spcAft>
              <a:buClr>
                <a:srgbClr val="FF3399"/>
              </a:buClr>
              <a:buFont typeface="Wingdings" pitchFamily="2" charset="2"/>
              <a:buChar char="q"/>
              <a:defRPr/>
            </a:pPr>
            <a:endParaRPr lang="fa-IR" sz="24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Titr" panose="00000700000000000000" pitchFamily="2" charset="-78"/>
            </a:endParaRPr>
          </a:p>
          <a:p>
            <a:pPr algn="just" rtl="1" fontAlgn="base">
              <a:spcBef>
                <a:spcPct val="0"/>
              </a:spcBef>
              <a:spcAft>
                <a:spcPct val="0"/>
              </a:spcAft>
              <a:buClr>
                <a:srgbClr val="FF3399"/>
              </a:buClr>
              <a:buFont typeface="Wingdings" pitchFamily="2" charset="2"/>
              <a:buChar char="q"/>
              <a:defRPr/>
            </a:pPr>
            <a:endParaRPr lang="fa-IR" sz="24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Titr" panose="00000700000000000000" pitchFamily="2" charset="-78"/>
            </a:endParaRPr>
          </a:p>
        </p:txBody>
      </p:sp>
      <p:pic>
        <p:nvPicPr>
          <p:cNvPr id="6" name="Picture 2" descr="D:\پاورپوينت وعكس وکارگاههاوماموريتها\عكسهاي هرس -تغذيه-پيوندو...به تفكيك\New Folder (3)\هرس\Picture 0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9600"/>
            <a:ext cx="2736304" cy="402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پاورپوينت وعكس وکارگاههاوماموريتها\عكسهاي هرس -تغذيه-پيوندو...به تفكيك\پيوند\Picture 2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90106"/>
            <a:ext cx="2699792" cy="386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opy (2) of P10000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6527" y="2770"/>
            <a:ext cx="2440855" cy="3320521"/>
          </a:xfrm>
          <a:prstGeom prst="rect">
            <a:avLst/>
          </a:prstGeom>
          <a:solidFill>
            <a:srgbClr val="009DD9"/>
          </a:solidFill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0778" y="3320520"/>
            <a:ext cx="2093430" cy="353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C:\Documents and Settings\s.nikfar\Desktop\olive_plan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4005064"/>
            <a:ext cx="2411759" cy="2852936"/>
          </a:xfrm>
          <a:prstGeom prst="rect">
            <a:avLst/>
          </a:prstGeom>
          <a:noFill/>
        </p:spPr>
      </p:pic>
      <p:pic>
        <p:nvPicPr>
          <p:cNvPr id="13" name="Picture 2" descr="Fertilizer Head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9638" y="103178"/>
            <a:ext cx="2374810" cy="2886928"/>
          </a:xfrm>
          <a:prstGeom prst="rect">
            <a:avLst/>
          </a:prstGeom>
          <a:noFill/>
        </p:spPr>
      </p:pic>
      <p:pic>
        <p:nvPicPr>
          <p:cNvPr id="14" name="Picture 2" descr="C:\Documents and Settings\s.nikfar\Desktop\fertilizer_mai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4033556"/>
            <a:ext cx="1856886" cy="2825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550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a-IR" b="1" dirty="0">
                <a:cs typeface="B Titr" panose="00000700000000000000" pitchFamily="2" charset="-78"/>
              </a:rPr>
              <a:t>واحد های فرآوری روغن کشی </a:t>
            </a:r>
            <a:r>
              <a:rPr lang="ar-SA" b="1" dirty="0">
                <a:cs typeface="B Titr" panose="00000700000000000000" pitchFamily="2" charset="-78"/>
              </a:rPr>
              <a:t>فعال زيتون</a:t>
            </a:r>
            <a:endParaRPr lang="en-US" dirty="0">
              <a:cs typeface="B Titr" panose="000007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220512"/>
              </p:ext>
            </p:extLst>
          </p:nvPr>
        </p:nvGraphicFramePr>
        <p:xfrm>
          <a:off x="683568" y="1196752"/>
          <a:ext cx="7632847" cy="483729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7349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41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13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01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677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5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2390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Mitra" panose="00000400000000000000" pitchFamily="2" charset="-78"/>
                        </a:rPr>
                        <a:t>رديف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Mitra" panose="00000400000000000000" pitchFamily="2" charset="-78"/>
                        </a:rPr>
                        <a:t>استان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Mitra" panose="00000400000000000000" pitchFamily="2" charset="-78"/>
                        </a:rPr>
                        <a:t>تعداد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Mitra" panose="00000400000000000000" pitchFamily="2" charset="-78"/>
                        </a:rPr>
                        <a:t>ظرفيت اسمی</a:t>
                      </a:r>
                      <a:br>
                        <a:rPr lang="fa-IR" sz="1800" b="1" dirty="0">
                          <a:effectLst/>
                          <a:cs typeface="B Mitra" panose="00000400000000000000" pitchFamily="2" charset="-78"/>
                        </a:rPr>
                      </a:br>
                      <a:r>
                        <a:rPr lang="fa-IR" sz="1800" b="1" dirty="0">
                          <a:effectLst/>
                          <a:cs typeface="B Mitra" panose="00000400000000000000" pitchFamily="2" charset="-78"/>
                        </a:rPr>
                        <a:t> (تن در ساعت)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effectLst/>
                          <a:cs typeface="B Mitra" panose="00000400000000000000" pitchFamily="2" charset="-78"/>
                        </a:rPr>
                        <a:t>ظرفيت اسمی با فعالیت 20</a:t>
                      </a:r>
                      <a:br>
                        <a:rPr lang="fa-IR" sz="1800" b="1">
                          <a:effectLst/>
                          <a:cs typeface="B Mitra" panose="00000400000000000000" pitchFamily="2" charset="-78"/>
                        </a:rPr>
                      </a:br>
                      <a:r>
                        <a:rPr lang="fa-IR" sz="1800" b="1">
                          <a:effectLst/>
                          <a:cs typeface="B Mitra" panose="00000400000000000000" pitchFamily="2" charset="-78"/>
                        </a:rPr>
                        <a:t> ساعت در روز (تن در سال)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417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cs typeface="B Mitra" panose="00000400000000000000" pitchFamily="2" charset="-78"/>
                        </a:rPr>
                        <a:t>1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effectLst/>
                          <a:cs typeface="B Mitra" panose="00000400000000000000" pitchFamily="2" charset="-78"/>
                        </a:rPr>
                        <a:t>گيلان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Mitra" panose="00000400000000000000" pitchFamily="2" charset="-78"/>
                        </a:rPr>
                        <a:t>11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Mitra" panose="00000400000000000000" pitchFamily="2" charset="-78"/>
                        </a:rPr>
                        <a:t>29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effectLst/>
                          <a:cs typeface="B Mitra" panose="00000400000000000000" pitchFamily="2" charset="-78"/>
                        </a:rPr>
                        <a:t>27840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417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cs typeface="B Mitra" panose="00000400000000000000" pitchFamily="2" charset="-78"/>
                        </a:rPr>
                        <a:t>2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effectLst/>
                          <a:cs typeface="B Mitra" panose="00000400000000000000" pitchFamily="2" charset="-78"/>
                        </a:rPr>
                        <a:t>زنجان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Mitra" panose="00000400000000000000" pitchFamily="2" charset="-78"/>
                        </a:rPr>
                        <a:t>7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Mitra" panose="00000400000000000000" pitchFamily="2" charset="-78"/>
                        </a:rPr>
                        <a:t>19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Mitra" panose="00000400000000000000" pitchFamily="2" charset="-78"/>
                        </a:rPr>
                        <a:t>18240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417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cs typeface="B Mitra" panose="00000400000000000000" pitchFamily="2" charset="-78"/>
                        </a:rPr>
                        <a:t>3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effectLst/>
                          <a:cs typeface="B Mitra" panose="00000400000000000000" pitchFamily="2" charset="-78"/>
                        </a:rPr>
                        <a:t>قزوين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effectLst/>
                          <a:cs typeface="B Mitra" panose="00000400000000000000" pitchFamily="2" charset="-78"/>
                        </a:rPr>
                        <a:t>6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effectLst/>
                          <a:cs typeface="B Mitra" panose="00000400000000000000" pitchFamily="2" charset="-78"/>
                        </a:rPr>
                        <a:t>17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Mitra" panose="00000400000000000000" pitchFamily="2" charset="-78"/>
                        </a:rPr>
                        <a:t>16320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417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cs typeface="B Mitra" panose="00000400000000000000" pitchFamily="2" charset="-78"/>
                        </a:rPr>
                        <a:t>4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effectLst/>
                          <a:cs typeface="B Mitra" panose="00000400000000000000" pitchFamily="2" charset="-78"/>
                        </a:rPr>
                        <a:t>فارس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effectLst/>
                          <a:cs typeface="B Mitra" panose="00000400000000000000" pitchFamily="2" charset="-78"/>
                        </a:rPr>
                        <a:t>5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Mitra" panose="00000400000000000000" pitchFamily="2" charset="-78"/>
                        </a:rPr>
                        <a:t>9.8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Mitra" panose="00000400000000000000" pitchFamily="2" charset="-78"/>
                        </a:rPr>
                        <a:t>9408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417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cs typeface="B Mitra" panose="00000400000000000000" pitchFamily="2" charset="-78"/>
                        </a:rPr>
                        <a:t>5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effectLst/>
                          <a:cs typeface="B Mitra" panose="00000400000000000000" pitchFamily="2" charset="-78"/>
                        </a:rPr>
                        <a:t>گلستان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effectLst/>
                          <a:cs typeface="B Mitra" panose="00000400000000000000" pitchFamily="2" charset="-78"/>
                        </a:rPr>
                        <a:t>8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effectLst/>
                          <a:cs typeface="B Mitra" panose="00000400000000000000" pitchFamily="2" charset="-78"/>
                        </a:rPr>
                        <a:t>11.45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Mitra" panose="00000400000000000000" pitchFamily="2" charset="-78"/>
                        </a:rPr>
                        <a:t>10992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417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cs typeface="B Mitra" panose="00000400000000000000" pitchFamily="2" charset="-78"/>
                        </a:rPr>
                        <a:t>6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effectLst/>
                          <a:cs typeface="B Mitra" panose="00000400000000000000" pitchFamily="2" charset="-78"/>
                        </a:rPr>
                        <a:t>كرمانشاه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effectLst/>
                          <a:cs typeface="B Mitra" panose="00000400000000000000" pitchFamily="2" charset="-78"/>
                        </a:rPr>
                        <a:t>2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effectLst/>
                          <a:cs typeface="B Mitra" panose="00000400000000000000" pitchFamily="2" charset="-78"/>
                        </a:rPr>
                        <a:t>2.25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Mitra" panose="00000400000000000000" pitchFamily="2" charset="-78"/>
                        </a:rPr>
                        <a:t>2160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417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cs typeface="B Mitra" panose="00000400000000000000" pitchFamily="2" charset="-78"/>
                        </a:rPr>
                        <a:t>7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effectLst/>
                          <a:cs typeface="B Mitra" panose="00000400000000000000" pitchFamily="2" charset="-78"/>
                        </a:rPr>
                        <a:t>سمنان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effectLst/>
                          <a:cs typeface="B Mitra" panose="00000400000000000000" pitchFamily="2" charset="-78"/>
                        </a:rPr>
                        <a:t>1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effectLst/>
                          <a:cs typeface="B Mitra" panose="00000400000000000000" pitchFamily="2" charset="-78"/>
                        </a:rPr>
                        <a:t>0.5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Mitra" panose="00000400000000000000" pitchFamily="2" charset="-78"/>
                        </a:rPr>
                        <a:t>480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417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cs typeface="B Mitra" panose="00000400000000000000" pitchFamily="2" charset="-78"/>
                        </a:rPr>
                        <a:t>8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effectLst/>
                          <a:cs typeface="B Mitra" panose="00000400000000000000" pitchFamily="2" charset="-78"/>
                        </a:rPr>
                        <a:t>لرستان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effectLst/>
                          <a:cs typeface="B Mitra" panose="00000400000000000000" pitchFamily="2" charset="-78"/>
                        </a:rPr>
                        <a:t>2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effectLst/>
                          <a:cs typeface="B Mitra" panose="00000400000000000000" pitchFamily="2" charset="-78"/>
                        </a:rPr>
                        <a:t>0.8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Mitra" panose="00000400000000000000" pitchFamily="2" charset="-78"/>
                        </a:rPr>
                        <a:t>768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324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cs typeface="B Mitra" panose="00000400000000000000" pitchFamily="2" charset="-78"/>
                        </a:rPr>
                        <a:t>9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cs typeface="B Mitra" panose="00000400000000000000" pitchFamily="2" charset="-78"/>
                        </a:rPr>
                        <a:t>دستگاه هاي </a:t>
                      </a:r>
                      <a:r>
                        <a:rPr lang="fa-IR" sz="1800" b="1" dirty="0">
                          <a:effectLst/>
                          <a:cs typeface="B Mitra" panose="00000400000000000000" pitchFamily="2" charset="-78"/>
                        </a:rPr>
                        <a:t>ثابت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effectLst/>
                          <a:cs typeface="B Mitra" panose="00000400000000000000" pitchFamily="2" charset="-78"/>
                        </a:rPr>
                        <a:t>42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effectLst/>
                          <a:cs typeface="B Mitra" panose="00000400000000000000" pitchFamily="2" charset="-78"/>
                        </a:rPr>
                        <a:t>89.8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Mitra" panose="00000400000000000000" pitchFamily="2" charset="-78"/>
                        </a:rPr>
                        <a:t>86208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4324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cs typeface="B Mitra" panose="00000400000000000000" pitchFamily="2" charset="-78"/>
                        </a:rPr>
                        <a:t>10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cs typeface="B Mitra" panose="00000400000000000000" pitchFamily="2" charset="-78"/>
                        </a:rPr>
                        <a:t>دستگاه هاي </a:t>
                      </a:r>
                      <a:r>
                        <a:rPr lang="fa-IR" sz="1800" b="1" dirty="0">
                          <a:effectLst/>
                          <a:cs typeface="B Mitra" panose="00000400000000000000" pitchFamily="2" charset="-78"/>
                        </a:rPr>
                        <a:t>پرتابل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45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Mitra" panose="00000400000000000000" pitchFamily="2" charset="-78"/>
                        </a:rPr>
                        <a:t>5.5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Mitra" panose="00000400000000000000" pitchFamily="2" charset="-78"/>
                        </a:rPr>
                        <a:t>5328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2578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effectLst/>
                          <a:cs typeface="B Mitra" panose="00000400000000000000" pitchFamily="2" charset="-78"/>
                        </a:rPr>
                        <a:t>جمع كل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Mitra" panose="00000400000000000000" pitchFamily="2" charset="-78"/>
                        </a:rPr>
                        <a:t>87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Mitra" panose="00000400000000000000" pitchFamily="2" charset="-78"/>
                        </a:rPr>
                        <a:t>5639.8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Mitra" panose="00000400000000000000" pitchFamily="2" charset="-78"/>
                        </a:rPr>
                        <a:t>91536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86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435280" cy="1143000"/>
          </a:xfrm>
        </p:spPr>
        <p:txBody>
          <a:bodyPr>
            <a:normAutofit/>
          </a:bodyPr>
          <a:lstStyle/>
          <a:p>
            <a:pPr rtl="1"/>
            <a:r>
              <a:rPr lang="fa-IR" sz="2400" b="1" dirty="0">
                <a:cs typeface="B Titr" panose="00000700000000000000" pitchFamily="2" charset="-78"/>
              </a:rPr>
              <a:t>تعداد و ظرفیت </a:t>
            </a:r>
            <a:r>
              <a:rPr lang="fa-IR" sz="2400" b="1" dirty="0" smtClean="0">
                <a:cs typeface="B Titr" panose="00000700000000000000" pitchFamily="2" charset="-78"/>
              </a:rPr>
              <a:t>دستگاه های </a:t>
            </a:r>
            <a:r>
              <a:rPr lang="fa-IR" sz="2400" b="1" dirty="0">
                <a:cs typeface="B Titr" panose="00000700000000000000" pitchFamily="2" charset="-78"/>
              </a:rPr>
              <a:t>پرتابل روغنکشی زیتون موجود در کشور</a:t>
            </a:r>
            <a:endParaRPr lang="en-US" sz="2400" b="1" dirty="0">
              <a:cs typeface="B Titr" panose="00000700000000000000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829020"/>
              </p:ext>
            </p:extLst>
          </p:nvPr>
        </p:nvGraphicFramePr>
        <p:xfrm>
          <a:off x="179512" y="836712"/>
          <a:ext cx="8712968" cy="5788176"/>
        </p:xfrm>
        <a:graphic>
          <a:graphicData uri="http://schemas.openxmlformats.org/drawingml/2006/table">
            <a:tbl>
              <a:tblPr rtl="1"/>
              <a:tblGrid>
                <a:gridCol w="5819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1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78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918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792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0539">
                <a:tc gridSpan="5"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/>
                        </a:rPr>
                        <a:t>ظرفيت </a:t>
                      </a: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Titr"/>
                        </a:rPr>
                        <a:t>دستگاه هاي </a:t>
                      </a:r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/>
                        </a:rPr>
                        <a:t>پرتابل روغنكشي موجود در </a:t>
                      </a: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Titr"/>
                        </a:rPr>
                        <a:t>استان هاي </a:t>
                      </a:r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/>
                        </a:rPr>
                        <a:t>زيتون خيز كشور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756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رديف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استان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تعداد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ظرفيت اسمی (کیلوگرم در ساعت)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ظرفیت عملی(تن در سال)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9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1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ایلام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2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400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384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9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2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خوزستان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4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700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672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9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3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سمنان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5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700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672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9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4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سیستان و بلوچستان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2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150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144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9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5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فارس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3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350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336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9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6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لرستان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1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100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96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9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7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مرکزی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2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250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240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9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8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کرمان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4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250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240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9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9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جنوب کرمان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2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300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288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9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10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یزد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6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950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912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9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11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هرمزگان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1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100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96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9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12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گیلان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1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50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48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9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13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کهکیلویه و بویراحمد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3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350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336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9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14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خراسان جنوبي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2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150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144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9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15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بوشهر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1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100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96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9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16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اصفهان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5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450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432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52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17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قم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1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200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192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76688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جمع کل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45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5550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5328</a:t>
                      </a:r>
                    </a:p>
                  </a:txBody>
                  <a:tcPr marL="5729" marR="5729" marT="5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4458">
                <a:tc gridSpan="5">
                  <a:txBody>
                    <a:bodyPr/>
                    <a:lstStyle/>
                    <a:p>
                      <a:pPr algn="r" rtl="1" fontAlgn="b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* راندمان کار دستگاه 80 درصد محاسبه شده است.</a:t>
                      </a:r>
                    </a:p>
                  </a:txBody>
                  <a:tcPr marL="5729" marR="5729" marT="57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4458">
                <a:tc gridSpan="5">
                  <a:txBody>
                    <a:bodyPr/>
                    <a:lstStyle/>
                    <a:p>
                      <a:pPr algn="r" rtl="1" fontAlgn="b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** تعداد روزهای فعالیت دستگاه 60 روز محاسبه شده است.</a:t>
                      </a:r>
                    </a:p>
                  </a:txBody>
                  <a:tcPr marL="5729" marR="5729" marT="57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84458">
                <a:tc gridSpan="5">
                  <a:txBody>
                    <a:bodyPr/>
                    <a:lstStyle/>
                    <a:p>
                      <a:pPr algn="r" rtl="1" fontAlgn="b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Yagut"/>
                          <a:cs typeface="B Mitra" panose="00000400000000000000" pitchFamily="2" charset="-78"/>
                        </a:rPr>
                        <a:t>** تعداد ساعات فعالیت دستگاه 20 ساعت در روز محاسبه شده است.</a:t>
                      </a:r>
                    </a:p>
                  </a:txBody>
                  <a:tcPr marL="5729" marR="5729" marT="57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66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Autofit/>
          </a:bodyPr>
          <a:lstStyle/>
          <a:p>
            <a:r>
              <a:rPr lang="fa-IR" sz="4800" dirty="0" smtClean="0">
                <a:cs typeface="B Titr" panose="00000700000000000000" pitchFamily="2" charset="-78"/>
              </a:rPr>
              <a:t>مکانیزاسیون باغات زیتون در برنامه ششم توسعه 1400-1396</a:t>
            </a:r>
            <a:endParaRPr lang="en-US" sz="4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5871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73681"/>
              </p:ext>
            </p:extLst>
          </p:nvPr>
        </p:nvGraphicFramePr>
        <p:xfrm>
          <a:off x="107505" y="548680"/>
          <a:ext cx="9036494" cy="5999198"/>
        </p:xfrm>
        <a:graphic>
          <a:graphicData uri="http://schemas.openxmlformats.org/drawingml/2006/table">
            <a:tbl>
              <a:tblPr rtl="1"/>
              <a:tblGrid>
                <a:gridCol w="735799"/>
                <a:gridCol w="726582"/>
                <a:gridCol w="414114"/>
                <a:gridCol w="582672"/>
                <a:gridCol w="536623"/>
                <a:gridCol w="448061"/>
                <a:gridCol w="1156548"/>
                <a:gridCol w="772530"/>
                <a:gridCol w="533865"/>
                <a:gridCol w="639644"/>
                <a:gridCol w="663138"/>
                <a:gridCol w="917978"/>
                <a:gridCol w="908940"/>
              </a:tblGrid>
              <a:tr h="10473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عنوان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تراکتور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/>
                      </a:r>
                      <a:b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</a:br>
                      <a:r>
                        <a:rPr lang="ar-SA" sz="1200" b="1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کمرشکن </a:t>
                      </a:r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باغی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تیلر باغی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سیکلوتیلر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/>
                      </a:r>
                      <a:b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</a:br>
                      <a:r>
                        <a:rPr lang="ar-SA" sz="1200" b="1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سنسوردار</a:t>
                      </a:r>
                      <a:endParaRPr lang="ar-SA" sz="1200" b="1" i="0" u="none" strike="noStrike" dirty="0">
                        <a:solidFill>
                          <a:srgbClr val="000000"/>
                        </a:solidFill>
                        <a:latin typeface="B Zar"/>
                        <a:cs typeface="B Mitra" panose="00000400000000000000" pitchFamily="2" charset="-78"/>
                      </a:endParaRP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ar-SA" sz="1200" b="1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انواع</a:t>
                      </a:r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/>
                      </a:r>
                      <a:b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</a:br>
                      <a:r>
                        <a:rPr lang="ar-SA" sz="1200" b="1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خاک ورز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مته </a:t>
                      </a:r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/>
                      </a:r>
                      <a:b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</a:br>
                      <a:r>
                        <a:rPr lang="ar-SA" sz="1200" b="1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چاله </a:t>
                      </a:r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کن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مجموعه هرس </a:t>
                      </a:r>
                      <a:r>
                        <a:rPr lang="ar-SA" sz="1200" b="1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پنوماتیک</a:t>
                      </a:r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/>
                      </a:r>
                      <a:b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</a:br>
                      <a:r>
                        <a:rPr lang="ar-SA" sz="1200" b="1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پشت تراکتوری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مجموعه </a:t>
                      </a:r>
                      <a:r>
                        <a:rPr lang="ar-SA" sz="1200" b="1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هرس</a:t>
                      </a:r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/>
                      </a:r>
                      <a:b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</a:br>
                      <a:r>
                        <a:rPr lang="ar-SA" sz="1200" b="1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پنوماتیک فرقونی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سرشاخه </a:t>
                      </a:r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/>
                      </a:r>
                      <a:b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</a:br>
                      <a:r>
                        <a:rPr lang="ar-SA" sz="1200" b="1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خرد </a:t>
                      </a:r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کن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سمپاش </a:t>
                      </a:r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/>
                      </a:r>
                      <a:b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</a:br>
                      <a:r>
                        <a:rPr lang="ar-SA" sz="1200" b="1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توربینی </a:t>
                      </a:r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باغی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شیکر </a:t>
                      </a:r>
                      <a:r>
                        <a:rPr lang="ar-SA" sz="1200" b="1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برداشت</a:t>
                      </a:r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/>
                      </a:r>
                      <a:b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</a:br>
                      <a:r>
                        <a:rPr lang="ar-SA" sz="1200" b="1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خودگردان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انواع </a:t>
                      </a:r>
                      <a:r>
                        <a:rPr lang="ar-SA" sz="1200" b="1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شیکرپرتابل</a:t>
                      </a:r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/>
                      </a:r>
                      <a:b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</a:br>
                      <a:r>
                        <a:rPr lang="ar-SA" sz="1200" b="1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(پنوماتیک و برقی)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ar-SA" sz="1200" b="1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دستگاه</a:t>
                      </a:r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/>
                      </a:r>
                      <a:b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</a:br>
                      <a:r>
                        <a:rPr lang="ar-SA" sz="1200" b="1" i="0" u="none" strike="noStrike" dirty="0" smtClean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روغن کشی پرتابل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</a:tr>
              <a:tr h="3684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ar-SA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استان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ar-SA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تعداد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ar-SA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تعداد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ar-SA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تعداد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ar-SA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تعداد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ar-SA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تعداد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ar-SA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تعداد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ar-SA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تعداد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ar-SA" sz="1600" b="0" i="0" u="none" strike="noStrike" dirty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تعداد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ar-SA" sz="1600" b="0" i="0" u="none" strike="noStrike" dirty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تعداد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ar-SA" sz="1600" b="0" i="0" u="none" strike="noStrike" dirty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تعداد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ar-SA" sz="1600" b="0" i="0" u="none" strike="noStrike" dirty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تعداد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ar-SA" sz="1600" b="0" i="0" u="none" strike="noStrike" dirty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تعداد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4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ar-SA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اردبیل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27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13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13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20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20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27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13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7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13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13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40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4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ar-SA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ایلام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47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27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27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40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40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47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27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13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27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27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67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22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ar-SA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خراسان شمالي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54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27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27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47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47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54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27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13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27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27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74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4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ar-SA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خوزستان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81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47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47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67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67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81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47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20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40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47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115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4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ar-SA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فارس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61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34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34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54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54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61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34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20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27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34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88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4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ar-SA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قزوین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67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40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40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61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61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67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40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20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34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40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101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4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ar-SA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کرمانشاه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115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67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67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94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94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115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67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34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54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67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162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4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ar-SA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گلستان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61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40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40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54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54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61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40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20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34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40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94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4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ar-SA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گیلان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128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74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74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115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115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135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74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40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67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74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189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4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ar-SA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لرستان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20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13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13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20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20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20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13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7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13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13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34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88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ar-SA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مازندران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88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54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54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81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81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88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54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27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47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54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135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25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ar-SA" sz="1800" b="1" i="0" u="none" strike="noStrike" dirty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جمع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749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436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436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653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653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756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436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221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383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436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1099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B Zar"/>
                          <a:cs typeface="B Mitra" panose="00000400000000000000" pitchFamily="2" charset="-78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976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Autofit/>
          </a:bodyPr>
          <a:lstStyle/>
          <a:p>
            <a:r>
              <a:rPr lang="fa-IR" sz="5400" dirty="0" smtClean="0">
                <a:cs typeface="B Titr" panose="00000700000000000000" pitchFamily="2" charset="-78"/>
              </a:rPr>
              <a:t>بیمه باغات زیتون</a:t>
            </a:r>
            <a:endParaRPr lang="en-US" sz="5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21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9354" y="1484784"/>
            <a:ext cx="8229600" cy="3384376"/>
          </a:xfrm>
        </p:spPr>
        <p:txBody>
          <a:bodyPr>
            <a:noAutofit/>
          </a:bodyPr>
          <a:lstStyle/>
          <a:p>
            <a:pPr lvl="0" algn="r" rtl="1" eaLnBrk="0" fontAlgn="base" hangingPunct="0">
              <a:lnSpc>
                <a:spcPct val="150000"/>
              </a:lnSpc>
              <a:spcAft>
                <a:spcPct val="0"/>
              </a:spcAft>
              <a:tabLst>
                <a:tab pos="57150" algn="l"/>
              </a:tabLst>
            </a:pPr>
            <a:r>
              <a:rPr lang="fa-IR" sz="24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B Titr" pitchFamily="2" charset="-78"/>
              </a:rPr>
              <a:t/>
            </a:r>
            <a:br>
              <a:rPr lang="fa-IR" sz="24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B Titr" pitchFamily="2" charset="-78"/>
              </a:rPr>
            </a:b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B Titr" pitchFamily="2" charset="-78"/>
              </a:rPr>
              <a:t/>
            </a:r>
            <a:b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B Titr" pitchFamily="2" charset="-78"/>
              </a:rPr>
            </a:br>
            <a:endParaRPr lang="en-US" sz="40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559050"/>
              </p:ext>
            </p:extLst>
          </p:nvPr>
        </p:nvGraphicFramePr>
        <p:xfrm>
          <a:off x="107503" y="116627"/>
          <a:ext cx="9036497" cy="6786136"/>
        </p:xfrm>
        <a:graphic>
          <a:graphicData uri="http://schemas.openxmlformats.org/drawingml/2006/table">
            <a:tbl>
              <a:tblPr rtl="1"/>
              <a:tblGrid>
                <a:gridCol w="394552"/>
                <a:gridCol w="1260019"/>
                <a:gridCol w="470915"/>
                <a:gridCol w="483644"/>
                <a:gridCol w="254549"/>
                <a:gridCol w="470915"/>
                <a:gridCol w="483644"/>
                <a:gridCol w="254549"/>
                <a:gridCol w="470915"/>
                <a:gridCol w="483644"/>
                <a:gridCol w="254549"/>
                <a:gridCol w="470915"/>
                <a:gridCol w="483644"/>
                <a:gridCol w="254549"/>
                <a:gridCol w="534554"/>
                <a:gridCol w="483644"/>
                <a:gridCol w="254549"/>
                <a:gridCol w="534554"/>
                <a:gridCol w="483644"/>
                <a:gridCol w="254549"/>
              </a:tblGrid>
              <a:tr h="204284">
                <a:tc gridSpan="20"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برنامه پیشنهادی بیمه محصول زیتون  طی سالهای 97-96- لغایت 1401-1400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4284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ردیف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استان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سال پایه96-1395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1396-97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1397-98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1398-99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1399-1400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1400-1401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42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عمومی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تکمیلی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تنه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عمومی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تکمیلی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تنه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عمومی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تکمیلی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تنه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عمومی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تکمیلی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تنه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عمومی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تکمیلی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تنه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عمومی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تکمیلی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تنه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42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3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اردبیل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249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286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329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379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436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501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4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اصفهان 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5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ایلام 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120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138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159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183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210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241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6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بوشهر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6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7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8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9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12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7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تهران 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85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98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112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129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149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171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8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چهارمحال وبختیاری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9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خراسان جنوبی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54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62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71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82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94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109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خراسان رضوی 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10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12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13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15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17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20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11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خراسان شمالی 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12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خوزستان 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13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زنجان 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2008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2309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2656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3054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3512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4039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14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سمنان 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70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81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93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106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122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141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15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سیستان و بلوچستان 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2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2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3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3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3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4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16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فارس 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442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508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585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672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773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889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17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قزوین 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1034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1189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1367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1573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1808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2080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18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قم 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80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92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106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122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140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161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19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کردستان 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20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کرمان 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36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41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48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55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63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72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21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کرمانشاه 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54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62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71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82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94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109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22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کهکیلویه و بویراحمد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254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292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336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386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444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511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23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گلستان 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703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808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930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1069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1230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1414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24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گیلان 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1099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1264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1453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1671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1922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2210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25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لرستان 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5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6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7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8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9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26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مازندران 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27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مرکزی 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28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هرمزگان 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2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2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3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3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3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4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29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همدان 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30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یزد 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2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2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2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32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جنوب کرمان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4">
                <a:tc gridSpan="2"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جمع کل 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B Mitra"/>
                        </a:rPr>
                        <a:t>6314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7261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8350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9603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11043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12700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0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71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586459"/>
              </p:ext>
            </p:extLst>
          </p:nvPr>
        </p:nvGraphicFramePr>
        <p:xfrm>
          <a:off x="9525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5667355" imgH="8019997" progId="AcroExch.Document.11">
                  <p:embed/>
                </p:oleObj>
              </mc:Choice>
              <mc:Fallback>
                <p:oleObj name="Acrobat Document" r:id="rId3" imgW="5667355" imgH="8019997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25" y="0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635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107471"/>
              </p:ext>
            </p:extLst>
          </p:nvPr>
        </p:nvGraphicFramePr>
        <p:xfrm>
          <a:off x="0" y="1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3" imgW="5667355" imgH="8019997" progId="AcroExch.Document.11">
                  <p:embed/>
                </p:oleObj>
              </mc:Choice>
              <mc:Fallback>
                <p:oleObj name="Acrobat Document" r:id="rId3" imgW="5667355" imgH="8019997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47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1032</Words>
  <Application>Microsoft Office PowerPoint</Application>
  <PresentationFormat>On-screen Show (4:3)</PresentationFormat>
  <Paragraphs>993</Paragraphs>
  <Slides>13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Acrobat Document</vt:lpstr>
      <vt:lpstr>فرآوری و مکانیزاسیون</vt:lpstr>
      <vt:lpstr>واحد های فرآوری روغن کشی فعال زيتون</vt:lpstr>
      <vt:lpstr>تعداد و ظرفیت دستگاه های پرتابل روغنکشی زیتون موجود در کشور</vt:lpstr>
      <vt:lpstr>مکانیزاسیون باغات زیتون در برنامه ششم توسعه 1400-1396</vt:lpstr>
      <vt:lpstr>PowerPoint Presentation</vt:lpstr>
      <vt:lpstr>بیمه باغات زیتون</vt:lpstr>
      <vt:lpstr>  </vt:lpstr>
      <vt:lpstr>PowerPoint Presentation</vt:lpstr>
      <vt:lpstr>PowerPoint Presentation</vt:lpstr>
      <vt:lpstr>انواع فرآورده های زیتون</vt:lpstr>
      <vt:lpstr>انواع فرآورده های زیتون</vt:lpstr>
      <vt:lpstr> ضایعات زیتون و محصولات منتج شده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zeytoon</dc:creator>
  <cp:lastModifiedBy>zeytoon</cp:lastModifiedBy>
  <cp:revision>2</cp:revision>
  <dcterms:created xsi:type="dcterms:W3CDTF">2018-09-16T05:02:05Z</dcterms:created>
  <dcterms:modified xsi:type="dcterms:W3CDTF">2018-09-16T05:04:20Z</dcterms:modified>
</cp:coreProperties>
</file>