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50060-0D3D-4B40-A515-F843E309C46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3BE58-46EA-4E3E-A8C0-186E9F31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6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0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1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4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5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1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0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81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2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2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8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8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4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6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7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C8AF-A2B2-40F7-854E-30E4E0B95B6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2777A-EE70-409A-B378-33B20D3B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4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75" y="46037"/>
            <a:ext cx="7590604" cy="732785"/>
          </a:xfrm>
        </p:spPr>
        <p:txBody>
          <a:bodyPr>
            <a:normAutofit/>
          </a:bodyPr>
          <a:lstStyle/>
          <a:p>
            <a:r>
              <a:rPr lang="fa-IR" sz="3600" b="1" dirty="0">
                <a:cs typeface="B Titr" panose="00000700000000000000" pitchFamily="2" charset="-78"/>
              </a:rPr>
              <a:t>عوامل خسارتزاي زيتون</a:t>
            </a:r>
            <a:endParaRPr lang="en-US" sz="3600" dirty="0">
              <a:cs typeface="B Titr" panose="00000700000000000000" pitchFamily="2" charset="-78"/>
            </a:endParaRPr>
          </a:p>
        </p:txBody>
      </p:sp>
      <p:pic>
        <p:nvPicPr>
          <p:cNvPr id="16386" name="Picture 2" descr="http://cisr.ucr.edu/images/01_olive_fruit_fly_frontp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7" y="2441003"/>
            <a:ext cx="2429125" cy="24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نتیجه تصویری برای پسیل زیت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6" descr="نتیجه تصویری برای پسیل زیتون"/>
          <p:cNvSpPr>
            <a:spLocks noChangeAspect="1" noChangeArrowheads="1"/>
          </p:cNvSpPr>
          <p:nvPr/>
        </p:nvSpPr>
        <p:spPr bwMode="auto">
          <a:xfrm>
            <a:off x="155575" y="-1096963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8" descr="نتیجه تصویری برای پسیل زیتون"/>
          <p:cNvSpPr>
            <a:spLocks noChangeAspect="1" noChangeArrowheads="1"/>
          </p:cNvSpPr>
          <p:nvPr/>
        </p:nvSpPr>
        <p:spPr bwMode="auto">
          <a:xfrm>
            <a:off x="307975" y="-944563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14" descr="نتیجه تصویری برای شپشک بنفش زیتون"/>
          <p:cNvSpPr>
            <a:spLocks noChangeAspect="1" noChangeArrowheads="1"/>
          </p:cNvSpPr>
          <p:nvPr/>
        </p:nvSpPr>
        <p:spPr bwMode="auto">
          <a:xfrm>
            <a:off x="307975" y="-1401763"/>
            <a:ext cx="3333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0892" y="917682"/>
            <a:ext cx="3039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600" b="1" dirty="0">
                <a:solidFill>
                  <a:sysClr val="windowText" lastClr="000000"/>
                </a:solidFill>
                <a:cs typeface="B Titr" panose="00000700000000000000" pitchFamily="2" charset="-78"/>
              </a:rPr>
              <a:t>آفات مهم زيتون   </a:t>
            </a:r>
            <a:endParaRPr lang="en-US" sz="3600" b="1" dirty="0">
              <a:solidFill>
                <a:sysClr val="windowText" lastClr="000000"/>
              </a:solidFill>
              <a:cs typeface="B Titr" panose="00000700000000000000" pitchFamily="2" charset="-78"/>
            </a:endParaRPr>
          </a:p>
        </p:txBody>
      </p:sp>
      <p:sp>
        <p:nvSpPr>
          <p:cNvPr id="25" name="AutoShape 2" descr="نتیجه تصویری برای مگس میوه زیتو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AutoShape 4" descr="نتیجه تصویری برای مگس میوه زیتون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3870" y="157218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cs typeface="B Titr" panose="00000700000000000000" pitchFamily="2" charset="-78"/>
              </a:rPr>
              <a:t>Olive Fly</a:t>
            </a:r>
            <a:r>
              <a:rPr lang="fa-IR" altLang="en-US" sz="2400" b="1" dirty="0">
                <a:cs typeface="B Titr" panose="00000700000000000000" pitchFamily="2" charset="-78"/>
              </a:rPr>
              <a:t>مگس زیتون </a:t>
            </a:r>
            <a:r>
              <a:rPr lang="en-US" altLang="en-US" sz="2400" b="1" dirty="0">
                <a:cs typeface="B Titr" panose="00000700000000000000" pitchFamily="2" charset="-78"/>
              </a:rPr>
              <a:t/>
            </a:r>
            <a:br>
              <a:rPr lang="en-US" altLang="en-US" sz="2400" b="1" dirty="0">
                <a:cs typeface="B Titr" panose="00000700000000000000" pitchFamily="2" charset="-78"/>
              </a:rPr>
            </a:br>
            <a:r>
              <a:rPr lang="en-US" altLang="en-US" sz="2400" b="1" i="1" dirty="0" err="1">
                <a:cs typeface="B Titr" panose="00000700000000000000" pitchFamily="2" charset="-78"/>
              </a:rPr>
              <a:t>Bactocera</a:t>
            </a:r>
            <a:r>
              <a:rPr lang="en-US" altLang="en-US" sz="2400" b="1" i="1" dirty="0">
                <a:cs typeface="B Titr" panose="00000700000000000000" pitchFamily="2" charset="-78"/>
              </a:rPr>
              <a:t> (</a:t>
            </a:r>
            <a:r>
              <a:rPr lang="en-US" altLang="en-US" sz="2400" b="1" i="1" dirty="0" err="1">
                <a:cs typeface="B Titr" panose="00000700000000000000" pitchFamily="2" charset="-78"/>
              </a:rPr>
              <a:t>Dacus</a:t>
            </a:r>
            <a:r>
              <a:rPr lang="en-US" altLang="en-US" sz="2400" b="1" i="1" dirty="0">
                <a:cs typeface="B Titr" panose="00000700000000000000" pitchFamily="2" charset="-78"/>
              </a:rPr>
              <a:t>) </a:t>
            </a:r>
            <a:r>
              <a:rPr lang="en-US" altLang="en-US" sz="2400" b="1" i="1" dirty="0" err="1">
                <a:cs typeface="B Titr" panose="00000700000000000000" pitchFamily="2" charset="-78"/>
              </a:rPr>
              <a:t>oleae</a:t>
            </a:r>
            <a:r>
              <a:rPr lang="en-US" altLang="en-US" sz="2400" b="1" i="1" dirty="0">
                <a:cs typeface="B Titr" panose="00000700000000000000" pitchFamily="2" charset="-78"/>
              </a:rPr>
              <a:t> </a:t>
            </a:r>
            <a:endParaRPr lang="en-US" sz="2400" b="1" i="1" dirty="0">
              <a:cs typeface="B Titr" panose="00000700000000000000" pitchFamily="2" charset="-78"/>
            </a:endParaRPr>
          </a:p>
        </p:txBody>
      </p:sp>
      <p:pic>
        <p:nvPicPr>
          <p:cNvPr id="16" name="Picture 5" descr="Dacus-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9059" y="2441004"/>
            <a:ext cx="2454875" cy="2411038"/>
          </a:xfrm>
        </p:spPr>
      </p:pic>
      <p:pic>
        <p:nvPicPr>
          <p:cNvPr id="17" name="Picture 6" descr="fruit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711" y="2420888"/>
            <a:ext cx="2498713" cy="24110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2475" y="6068035"/>
            <a:ext cx="663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* روش کنترل: </a:t>
            </a:r>
            <a:r>
              <a:rPr lang="en-US" sz="2000" b="1" dirty="0">
                <a:solidFill>
                  <a:prstClr val="black"/>
                </a:solidFill>
                <a:cs typeface="B Mitra" panose="00000400000000000000" pitchFamily="2" charset="-78"/>
              </a:rPr>
              <a:t>IPM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،</a:t>
            </a:r>
            <a:r>
              <a:rPr lang="en-US" sz="2000" b="1" dirty="0">
                <a:solidFill>
                  <a:prstClr val="black"/>
                </a:solidFill>
                <a:cs typeface="B Mitra" panose="00000400000000000000" pitchFamily="2" charset="-78"/>
              </a:rPr>
              <a:t> 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 کنترل بیولوژیکی و روش های زراعی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4941168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آستانه </a:t>
            </a:r>
            <a:r>
              <a:rPr lang="fa-IR" altLang="en-US" sz="2000" b="1" dirty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خسارت اقتصادی: در روش </a:t>
            </a:r>
            <a:r>
              <a:rPr lang="en-GB" altLang="en-US" sz="2000" b="1" dirty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Cover spray </a:t>
            </a:r>
            <a:r>
              <a:rPr lang="fa-IR" altLang="en-US" sz="2000" b="1" dirty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 دو سطح زیان اقتصادی برای مگس زیتون تعریف شده 3/6% برای ماه </a:t>
            </a:r>
            <a:r>
              <a:rPr lang="fa-IR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سپتامبر (شهریور ماه)  و3/1% </a:t>
            </a:r>
            <a:r>
              <a:rPr lang="fa-IR" altLang="en-US" sz="2000" b="1" dirty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برای ماه </a:t>
            </a:r>
            <a:r>
              <a:rPr lang="fa-IR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اکتبر (مهر ماه).</a:t>
            </a:r>
            <a:r>
              <a:rPr lang="en-US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 </a:t>
            </a:r>
            <a:r>
              <a:rPr lang="fa-IR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در </a:t>
            </a:r>
            <a:r>
              <a:rPr lang="fa-IR" altLang="en-US" sz="2000" b="1" dirty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روش </a:t>
            </a:r>
            <a:r>
              <a:rPr lang="en-GB" altLang="en-US" sz="2000" b="1" dirty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Bait spray</a:t>
            </a:r>
            <a:r>
              <a:rPr lang="fa-IR" altLang="en-US" sz="2000" b="1" dirty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 سه سطح تعریف شده 1/1% برای </a:t>
            </a:r>
            <a:r>
              <a:rPr lang="fa-IR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سپتامبر </a:t>
            </a:r>
            <a:r>
              <a:rPr lang="fa-IR" altLang="en-US" sz="2000" b="1" dirty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(شهریور ماه) </a:t>
            </a:r>
            <a:r>
              <a:rPr lang="fa-IR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، </a:t>
            </a:r>
            <a:r>
              <a:rPr lang="fa-IR" altLang="en-US" sz="2000" b="1" dirty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7/1% برای اکتبر (مهر ماه</a:t>
            </a:r>
            <a:r>
              <a:rPr lang="fa-IR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)</a:t>
            </a:r>
            <a:r>
              <a:rPr lang="en-US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 </a:t>
            </a:r>
            <a:r>
              <a:rPr lang="fa-IR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و</a:t>
            </a:r>
            <a:r>
              <a:rPr lang="en-US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 </a:t>
            </a:r>
            <a:r>
              <a:rPr lang="fa-IR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3/15</a:t>
            </a:r>
            <a:r>
              <a:rPr lang="fa-IR" altLang="en-US" sz="2000" b="1" dirty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% برای </a:t>
            </a:r>
            <a:r>
              <a:rPr lang="fa-IR" altLang="en-US" sz="2000" b="1" dirty="0" smtClean="0">
                <a:solidFill>
                  <a:prstClr val="black"/>
                </a:solidFill>
                <a:latin typeface="Times New Roman" pitchFamily="18" charset="0"/>
                <a:cs typeface="B Mitra" panose="00000400000000000000" pitchFamily="2" charset="-78"/>
              </a:rPr>
              <a:t>نوامبر (آبان ماه).</a:t>
            </a:r>
            <a:endParaRPr lang="fa-IR" altLang="en-US" sz="2000" b="1" dirty="0">
              <a:solidFill>
                <a:prstClr val="black"/>
              </a:solidFill>
              <a:latin typeface="Times New Roman" pitchFamily="18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24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200834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000" b="1" dirty="0">
                <a:cs typeface="B Titr" panose="00000700000000000000" pitchFamily="2" charset="-78"/>
              </a:rPr>
              <a:t>لكه طاووسي</a:t>
            </a:r>
            <a:endParaRPr lang="en-US" sz="4000" b="1" dirty="0">
              <a:cs typeface="B Titr" panose="00000700000000000000" pitchFamily="2" charset="-78"/>
            </a:endParaRPr>
          </a:p>
        </p:txBody>
      </p:sp>
      <p:pic>
        <p:nvPicPr>
          <p:cNvPr id="16388" name="Picture 4" descr="IMG_63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3" y="1700808"/>
            <a:ext cx="2640962" cy="198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11525" y="991996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Spiloceae oleagina</a:t>
            </a:r>
          </a:p>
        </p:txBody>
      </p:sp>
      <p:pic>
        <p:nvPicPr>
          <p:cNvPr id="8" name="Picture 4" descr="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5499" y="1700808"/>
            <a:ext cx="2724653" cy="198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5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88" y="1695376"/>
            <a:ext cx="2574682" cy="198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8203" y="3890665"/>
            <a:ext cx="8297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آستانه اقتصادی: 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بیش از 20درصد بر گها دارای لکه های سیاه باشند ( البته بستگی به مقاومت واریته به بیماری  )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4653136"/>
            <a:ext cx="80575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کنترل شیمیایی: 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عدم استفاده از ترکیبات مسی 20روز قبل از برداشت و یا بعد از برداشت در مناطقی که رطوبت بالا است و انجام تیمار در بهار بعد از هرس با هیدروکسید مس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عملیات زراعی: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هرس شاخه ها و در معرض هوا قرار دادن مناسب تاج درخت.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68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2466" y="44624"/>
            <a:ext cx="243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3600" b="1" dirty="0">
                <a:cs typeface="B Titr" panose="00000700000000000000" pitchFamily="2" charset="-78"/>
              </a:rPr>
              <a:t>گال باکتریایی</a:t>
            </a:r>
            <a:endParaRPr lang="en-US" sz="3600" b="1" dirty="0">
              <a:cs typeface="B Titr" panose="00000700000000000000" pitchFamily="2" charset="-78"/>
            </a:endParaRPr>
          </a:p>
        </p:txBody>
      </p:sp>
      <p:pic>
        <p:nvPicPr>
          <p:cNvPr id="17410" name="Picture 2" descr="E:\ماموریت ها\ma\گرگان\IMG_3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45" y="1433854"/>
            <a:ext cx="3332269" cy="249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764704"/>
            <a:ext cx="7318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savastanoi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Savastanoi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38" name="Picture 2" descr="تصویر مرتب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56" y="1433854"/>
            <a:ext cx="3435328" cy="249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933617"/>
            <a:ext cx="7403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روش مبارزه: عدم کاشت درختچه زینتی خرزه در اطراف باغات زیتون، کشت ارقام مقاوم ، اقدامات زراعی، استفاده از ترکیبات مسی ، سوزاندن اندام های آلوده، ضدعفونی کردن ابزار کار 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45" y="3945830"/>
            <a:ext cx="7171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نوع خسارت : برگ ریزی و از بین رفتن شاخه های گل دهنده شده و منجر به کاهش محصول می شوند. در ضمن گره ها باعث کاهش اندازه میوه ها و مقدار روغن و نیز از بین رفتن طعم میوه ها می گردند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51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فایتوپلاسما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1" descr="E:\ماموریت ها\ma\گیلان- رودبار\IMG_4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76664" cy="41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1528" y="396366"/>
            <a:ext cx="204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fa-IR" sz="3600" b="1" dirty="0">
                <a:cs typeface="B Titr" panose="00000700000000000000" pitchFamily="2" charset="-78"/>
              </a:rPr>
              <a:t>شپشك سياه</a:t>
            </a:r>
            <a:endParaRPr lang="en-US" sz="3600" b="1" dirty="0">
              <a:cs typeface="B Titr" panose="00000700000000000000" pitchFamily="2" charset="-78"/>
            </a:endParaRPr>
          </a:p>
        </p:txBody>
      </p:sp>
      <p:pic>
        <p:nvPicPr>
          <p:cNvPr id="5" name="Picture 16" descr="http://nargil.ir/plant/articleimages/%D8%B3%D9%BE%D8%B1%D8%AF%D8%A7%D8%B1%20%D8%A8%D9%86%D9%81%D8%B4%20%D8%B2%DB%8C%D8%AA%D9%88%D9%86/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12" y="1529057"/>
            <a:ext cx="2520280" cy="23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نتیجه تصویری برای شپشک سیاه زیت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292" name="Picture 4" descr="تصویر مرتب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2" y="1512415"/>
            <a:ext cx="2466982" cy="23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نتیجه تصویری برای شپشک سیاه زیتو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1" y="1545699"/>
            <a:ext cx="2903404" cy="232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36167" y="980728"/>
            <a:ext cx="238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cs typeface="B Titr" panose="00000700000000000000" pitchFamily="2" charset="-78"/>
              </a:rPr>
              <a:t>Saissetia</a:t>
            </a:r>
            <a:r>
              <a:rPr lang="en-US" sz="2800" b="1" i="1" dirty="0">
                <a:cs typeface="B Titr" panose="00000700000000000000" pitchFamily="2" charset="-78"/>
              </a:rPr>
              <a:t> </a:t>
            </a:r>
            <a:r>
              <a:rPr lang="en-US" sz="2800" b="1" i="1" dirty="0" err="1">
                <a:cs typeface="B Titr" panose="00000700000000000000" pitchFamily="2" charset="-78"/>
              </a:rPr>
              <a:t>oleae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405462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حم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له ی این آفت در روی برگ سرشاخه های جوان و گاهی در روی شاخه های قطور با انبوهی جمعیت کم و بیش زیاد دیده می شود این حشره با خرطوم خود شیره ی گیاهی میزبان را می مکد و حمله ی آن با عسلک چسبناک فراوانی روی شاخه ها و روی گیاه میزبان همراه است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.</a:t>
            </a:r>
          </a:p>
          <a:p>
            <a:pPr algn="just" rtl="1"/>
            <a:endParaRPr lang="en-US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5125134"/>
            <a:ext cx="8088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روش کنترل :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کنترل بیولوژیک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 و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مبارزه ی شیمیایی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(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سوپراسید 40% یک در هزا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ر،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دیازمون 60% یک در هزار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،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مالاتیون 50% دو تا دو و نیم در هزار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)</a:t>
            </a:r>
            <a:endParaRPr lang="en-US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59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9792" y="97305"/>
            <a:ext cx="4248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fa-IR" sz="4000" b="1" dirty="0">
                <a:cs typeface="B Titr" panose="00000700000000000000" pitchFamily="2" charset="-78"/>
              </a:rPr>
              <a:t>تريپس</a:t>
            </a:r>
            <a:br>
              <a:rPr lang="fa-IR" sz="4000" b="1" dirty="0">
                <a:cs typeface="B Titr" panose="00000700000000000000" pitchFamily="2" charset="-78"/>
              </a:rPr>
            </a:br>
            <a:r>
              <a:rPr lang="en-US" sz="4000" i="1" dirty="0" err="1">
                <a:cs typeface="B Titr" panose="00000700000000000000" pitchFamily="2" charset="-78"/>
              </a:rPr>
              <a:t>Liothrips</a:t>
            </a:r>
            <a:r>
              <a:rPr lang="en-US" sz="4000" i="1" dirty="0">
                <a:cs typeface="B Titr" panose="00000700000000000000" pitchFamily="2" charset="-78"/>
              </a:rPr>
              <a:t> </a:t>
            </a:r>
            <a:r>
              <a:rPr lang="en-US" sz="4000" i="1" dirty="0" err="1">
                <a:cs typeface="B Titr" panose="00000700000000000000" pitchFamily="2" charset="-78"/>
              </a:rPr>
              <a:t>oleae</a:t>
            </a:r>
            <a:endParaRPr lang="en-US" sz="4000" b="1" dirty="0">
              <a:cs typeface="B Titr" panose="00000700000000000000" pitchFamily="2" charset="-78"/>
            </a:endParaRPr>
          </a:p>
        </p:txBody>
      </p:sp>
      <p:pic>
        <p:nvPicPr>
          <p:cNvPr id="5" name="Picture 20" descr="نتیجه تصویری برای تریپس زیتو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99" y="1700808"/>
            <a:ext cx="3360985" cy="235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4606" y="4161854"/>
            <a:ext cx="7565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تريپس ها از شيره سلولی برگ ها، گل ها، سرشاخه ها و ميوه ها تغذيه می کنند. نتيجه اين تغذيه زردی گياه و تغيير شکل بخش های آلوده گياه است. ميوه های آلوده تغيير شکل داده و کوچکتر از ميوه های سالم هستند. جوانه های گل نيز در اثر حمله آفت ممکن است نابود شوند. 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8134" y="5157192"/>
            <a:ext cx="7242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شخم و حذف علف های هرز بين درختان باغ و انهدام بقاياي گياهي 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استفاده از تله ها و نوارهای رنگی در بين درختان برای جلب حشرات مکنده و تريپس ها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استفاده از سموم شيميايی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pic>
        <p:nvPicPr>
          <p:cNvPr id="18434" name="Picture 2" descr="http://images.persianblog.ir/539884_rDTB8qw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7"/>
            <a:ext cx="3528392" cy="23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22642" y="245973"/>
            <a:ext cx="34987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3600" b="1" dirty="0">
                <a:cs typeface="B Titr" panose="00000700000000000000" pitchFamily="2" charset="-78"/>
              </a:rPr>
              <a:t>پسیل</a:t>
            </a:r>
            <a:br>
              <a:rPr lang="fa-IR" sz="3600" b="1" dirty="0">
                <a:cs typeface="B Titr" panose="00000700000000000000" pitchFamily="2" charset="-78"/>
              </a:rPr>
            </a:br>
            <a:r>
              <a:rPr lang="en-US" sz="3600" i="1" dirty="0" err="1">
                <a:cs typeface="B Titr" panose="00000700000000000000" pitchFamily="2" charset="-78"/>
              </a:rPr>
              <a:t>Euphyllura</a:t>
            </a:r>
            <a:r>
              <a:rPr lang="en-US" sz="3600" i="1" dirty="0">
                <a:cs typeface="B Titr" panose="00000700000000000000" pitchFamily="2" charset="-78"/>
              </a:rPr>
              <a:t> </a:t>
            </a:r>
            <a:r>
              <a:rPr lang="en-US" sz="3600" i="1" dirty="0" err="1">
                <a:cs typeface="B Titr" panose="00000700000000000000" pitchFamily="2" charset="-78"/>
              </a:rPr>
              <a:t>divina</a:t>
            </a:r>
            <a:r>
              <a:rPr lang="en-US" sz="3600" dirty="0">
                <a:cs typeface="B Titr" panose="00000700000000000000" pitchFamily="2" charset="-78"/>
              </a:rPr>
              <a:t> </a:t>
            </a:r>
            <a:endParaRPr lang="en-US" sz="3600" b="1" dirty="0">
              <a:cs typeface="B Titr" panose="00000700000000000000" pitchFamily="2" charset="-78"/>
            </a:endParaRPr>
          </a:p>
        </p:txBody>
      </p:sp>
      <p:pic>
        <p:nvPicPr>
          <p:cNvPr id="5" name="Picture 10" descr="پسیل زیتو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94" y="1988840"/>
            <a:ext cx="2376264" cy="187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نتیجه تصویری برای پسیل زیتو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61" y="1995176"/>
            <a:ext cx="2481756" cy="18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پسيل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976264"/>
            <a:ext cx="2376264" cy="18864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58094" y="4077072"/>
            <a:ext cx="755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ريزش گل آذين ها و کاهش قابل توجه جوانه های گل و همچنين کاهش تلقيح گل ها، کاهش فتوسنتز و تنفس درخت  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869" y="4874097"/>
            <a:ext cx="7998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روش مبارزه : مبارزه بيولوژيک، روغن پاشی زمستانه ، و اقدامات زراعی: شامل هرس مناسب بهاره و پاييزه، کنترل شيميايی: در صورت نياز کنترل شيميايی آفت عليه پوره های جوان نسل های اول و دوم بهاره با استفاده از سموم فسفره آلی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17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3768" y="171797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fa-IR" sz="2800" b="1" dirty="0">
                <a:cs typeface="B Titr" panose="00000700000000000000" pitchFamily="2" charset="-78"/>
              </a:rPr>
              <a:t>چوب خوار زيتون</a:t>
            </a:r>
            <a:br>
              <a:rPr lang="fa-IR" sz="2800" b="1" dirty="0">
                <a:cs typeface="B Titr" panose="00000700000000000000" pitchFamily="2" charset="-78"/>
              </a:rPr>
            </a:br>
            <a:r>
              <a:rPr lang="en-US" sz="2800" i="1" dirty="0" err="1">
                <a:cs typeface="B Titr" panose="00000700000000000000" pitchFamily="2" charset="-78"/>
              </a:rPr>
              <a:t>Euzophera</a:t>
            </a:r>
            <a:r>
              <a:rPr lang="en-US" sz="2800" dirty="0">
                <a:cs typeface="B Titr" panose="00000700000000000000" pitchFamily="2" charset="-78"/>
              </a:rPr>
              <a:t> </a:t>
            </a:r>
            <a:r>
              <a:rPr lang="en-US" sz="2800" i="1" dirty="0" err="1">
                <a:cs typeface="B Titr" panose="00000700000000000000" pitchFamily="2" charset="-78"/>
              </a:rPr>
              <a:t>pinguis</a:t>
            </a:r>
            <a:r>
              <a:rPr lang="en-US" sz="2800" dirty="0">
                <a:cs typeface="B Titr" panose="00000700000000000000" pitchFamily="2" charset="-78"/>
              </a:rPr>
              <a:t> </a:t>
            </a:r>
            <a:r>
              <a:rPr lang="fa-IR" sz="2800" dirty="0">
                <a:cs typeface="B Titr" panose="00000700000000000000" pitchFamily="2" charset="-78"/>
              </a:rPr>
              <a:t/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en-US" sz="2800" i="1" dirty="0" err="1">
                <a:cs typeface="B Titr" panose="00000700000000000000" pitchFamily="2" charset="-78"/>
              </a:rPr>
              <a:t>Euzophera</a:t>
            </a:r>
            <a:r>
              <a:rPr lang="en-US" sz="2800" dirty="0">
                <a:cs typeface="B Titr" panose="00000700000000000000" pitchFamily="2" charset="-78"/>
              </a:rPr>
              <a:t> </a:t>
            </a:r>
            <a:r>
              <a:rPr lang="en-US" sz="2800" i="1" dirty="0" err="1">
                <a:cs typeface="B Titr" panose="00000700000000000000" pitchFamily="2" charset="-78"/>
              </a:rPr>
              <a:t>pinguis</a:t>
            </a:r>
            <a:r>
              <a:rPr lang="en-US" sz="2800" dirty="0">
                <a:cs typeface="B Titr" panose="00000700000000000000" pitchFamily="2" charset="-78"/>
              </a:rPr>
              <a:t> 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pic>
        <p:nvPicPr>
          <p:cNvPr id="6" name="Picture 5" descr="162708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015" y="1633123"/>
            <a:ext cx="2527801" cy="1872208"/>
          </a:xfrm>
          <a:prstGeom prst="rect">
            <a:avLst/>
          </a:prstGeom>
          <a:noFill/>
        </p:spPr>
      </p:pic>
      <p:pic>
        <p:nvPicPr>
          <p:cNvPr id="7" name="Picture 6" descr="euzopher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577" y="1628800"/>
            <a:ext cx="2659871" cy="1872208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9361" y="1636535"/>
            <a:ext cx="2512759" cy="186447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8015" y="4327936"/>
            <a:ext cx="81477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روش مبارزه: زراعی: هرس و سوزاندن درختان و شاخه های شديداً آلوده، جلوگيری از زخمی شدن درختان، استفاده از چسب های هرس و يا سموم مسی روی زخم های هرس و آسيب های ناشی از جوندگان و عمليات زراعی برای جلوگيری از تخمگذاری آفت و نفوذ لاروهای جوان به درون پوست، محافظت از درخت با هرس، آبياری منظم و کوددهی مناسب و غيره برای جلوگيری از حمله آفت  و مبارزه فرمونی با ايجاد اختلال در جفتگيری با استفاده از قطرات فراوان فرمون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015" y="3513782"/>
            <a:ext cx="8115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خسارت : ايجاد شبکه ای از تونل در قاعده تنه ها و محل انشعاب شاخه ها رد نتیجه توقف  انتقال شيره گياهی و از بین رفتن درختان شديداً آلوده ، خشک شدن بخش هايی از شاخ و برگ درخت نيز در ابتدای آلودگی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72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8491" y="369084"/>
            <a:ext cx="40870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2800" b="1" dirty="0">
                <a:cs typeface="B Titr" panose="00000700000000000000" pitchFamily="2" charset="-78"/>
              </a:rPr>
              <a:t>پروانه جوانه خوار زيتون</a:t>
            </a:r>
            <a:br>
              <a:rPr lang="fa-IR" sz="2800" b="1" dirty="0">
                <a:cs typeface="B Titr" panose="00000700000000000000" pitchFamily="2" charset="-78"/>
              </a:rPr>
            </a:br>
            <a:r>
              <a:rPr lang="en-US" sz="2800" b="1" i="1" dirty="0" err="1">
                <a:cs typeface="B Titr" panose="00000700000000000000" pitchFamily="2" charset="-78"/>
              </a:rPr>
              <a:t>Palpita</a:t>
            </a:r>
            <a:r>
              <a:rPr lang="en-US" sz="2800" b="1" dirty="0">
                <a:cs typeface="B Titr" panose="00000700000000000000" pitchFamily="2" charset="-78"/>
              </a:rPr>
              <a:t> </a:t>
            </a:r>
            <a:r>
              <a:rPr lang="en-US" sz="2800" b="1" i="1" dirty="0" err="1">
                <a:cs typeface="B Titr" panose="00000700000000000000" pitchFamily="2" charset="-78"/>
              </a:rPr>
              <a:t>unionalis</a:t>
            </a:r>
            <a:r>
              <a:rPr lang="en-US" sz="2800" b="1" dirty="0">
                <a:cs typeface="B Titr" panose="00000700000000000000" pitchFamily="2" charset="-78"/>
              </a:rPr>
              <a:t> (</a:t>
            </a:r>
            <a:r>
              <a:rPr lang="en-US" sz="2800" b="1" dirty="0" err="1">
                <a:cs typeface="B Titr" panose="00000700000000000000" pitchFamily="2" charset="-78"/>
              </a:rPr>
              <a:t>Hübner</a:t>
            </a:r>
            <a:r>
              <a:rPr lang="en-US" sz="2800" b="1" dirty="0">
                <a:cs typeface="B Titr" panose="00000700000000000000" pitchFamily="2" charset="-78"/>
              </a:rPr>
              <a:t>)</a:t>
            </a:r>
          </a:p>
        </p:txBody>
      </p:sp>
      <p:pic>
        <p:nvPicPr>
          <p:cNvPr id="5" name="Picture 18" descr="http://www.agripest.net/uploads/albumsphotos/155/_russellipm_1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484076" cy="200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380181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خسارت :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درنهالستان ها و درختان جوان خسارت تا 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90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درصد سطح منطقه را فرا گرفته و به شدت روی گياهان ميزبان تاثير  می گذارد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.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آلودگی شديد در اواخر تابستان و پاييز طی مرحله رسيدن ميوه ها باعث کاهش محصول تا 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30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درصد  می شود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pic>
        <p:nvPicPr>
          <p:cNvPr id="7" name="Picture 6" descr="untitle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628800"/>
            <a:ext cx="2376264" cy="1995013"/>
          </a:xfrm>
          <a:prstGeom prst="rect">
            <a:avLst/>
          </a:prstGeom>
          <a:noFill/>
        </p:spPr>
      </p:pic>
      <p:pic>
        <p:nvPicPr>
          <p:cNvPr id="8" name="Picture 7" descr="palpi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672" y="1636420"/>
            <a:ext cx="2411760" cy="200163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7544" y="4797152"/>
            <a:ext cx="7938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روش کنترل: استفاده از تله های فرمونی برای جلب حشرات بالغ،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حذف پاجوش ها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،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حذف سرشاخه ها و برگ های آلوده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،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جلوگيری از انتقال نهال های آلوده به ساير مناطق</a:t>
            </a:r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، غوطه وری نهال ها در محلول 5/1- 1 در هزار سموم فسفره، استفاده از ارقام مقاوم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54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7784" y="369084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fa-IR" sz="2800" dirty="0">
                <a:cs typeface="B Titr" panose="00000700000000000000" pitchFamily="2" charset="-78"/>
              </a:rPr>
              <a:t>شپشك بنفش</a:t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en-US" sz="2800" i="1" dirty="0" err="1">
                <a:cs typeface="B Titr" panose="00000700000000000000" pitchFamily="2" charset="-78"/>
              </a:rPr>
              <a:t>Parlatoria</a:t>
            </a:r>
            <a:r>
              <a:rPr lang="en-US" sz="2800" i="1" dirty="0">
                <a:cs typeface="B Titr" panose="00000700000000000000" pitchFamily="2" charset="-78"/>
              </a:rPr>
              <a:t> </a:t>
            </a:r>
            <a:r>
              <a:rPr lang="en-US" sz="2800" i="1" dirty="0" err="1">
                <a:cs typeface="B Titr" panose="00000700000000000000" pitchFamily="2" charset="-78"/>
              </a:rPr>
              <a:t>oleae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6" name="Picture 5" descr="par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6807" y="1556792"/>
            <a:ext cx="2894756" cy="23095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1" y="4005064"/>
            <a:ext cx="8044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بخش های مختلف گياه ميزبان از جمله برگ، ميوه، شاخه و تنه حمله می کند. منجر به کاهش کيفيت روغن استحصالی شده و وجود آن روی ميوه از بازار پسندی آن می کاهد 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307" y="1556792"/>
            <a:ext cx="2736304" cy="230953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1561" y="4682546"/>
            <a:ext cx="8044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روش مبارزه : مبارزه بيولوژيک، کنترل شيميايی، هنگام ظهور پوره های نسل تابستانه ، سموم فسفره آلی همانند ديازينون 60 درصد به ميزان 5/1 تا دو در هزار همراه روغن تابستانه به ميزان يک درصد استفاده نمود. سمپاشی ها بايد هر 15 روز يکبار تکرار گردد. 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67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نتیجه تصویری برای ورتیسیلیوم زیتون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9019" y="71437"/>
            <a:ext cx="4403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>
                <a:solidFill>
                  <a:sysClr val="windowText" lastClr="000000"/>
                </a:solidFill>
                <a:cs typeface="B Titr" panose="00000700000000000000" pitchFamily="2" charset="-78"/>
              </a:rPr>
              <a:t>بيماريهاي مهم زيتون</a:t>
            </a:r>
            <a:endParaRPr lang="en-US" sz="3600" b="1" dirty="0">
              <a:solidFill>
                <a:sysClr val="windowText" lastClr="000000"/>
              </a:solidFill>
              <a:cs typeface="B Titr" panose="00000700000000000000" pitchFamily="2" charset="-78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419872" y="694437"/>
            <a:ext cx="1904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3600" b="1" dirty="0">
                <a:cs typeface="B Titr" panose="00000700000000000000" pitchFamily="2" charset="-78"/>
              </a:rPr>
              <a:t>ورتيسيليوم</a:t>
            </a:r>
            <a:endParaRPr lang="en-US" sz="3600" b="1" dirty="0">
              <a:cs typeface="B Titr" panose="00000700000000000000" pitchFamily="2" charset="-78"/>
            </a:endParaRPr>
          </a:p>
        </p:txBody>
      </p:sp>
      <p:pic>
        <p:nvPicPr>
          <p:cNvPr id="14" name="Picture 2" descr="نتیجه تصویری برای ورتیسیلیوم زیتو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8005"/>
            <a:ext cx="3654152" cy="17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16224" y="13092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i="1" dirty="0">
                <a:cs typeface="+mj-cs"/>
              </a:rPr>
              <a:t>Verticillium</a:t>
            </a:r>
            <a:r>
              <a:rPr lang="fa-IR" b="1" i="1" dirty="0">
                <a:cs typeface="Times New Roman"/>
              </a:rPr>
              <a:t> </a:t>
            </a:r>
            <a:r>
              <a:rPr lang="pt-BR" b="1" i="1" dirty="0">
                <a:cs typeface="+mj-cs"/>
              </a:rPr>
              <a:t>dahliae</a:t>
            </a:r>
            <a:r>
              <a:rPr lang="fa-IR" b="1" i="1" dirty="0">
                <a:cs typeface="Times New Roman"/>
              </a:rPr>
              <a:t> </a:t>
            </a:r>
            <a:endParaRPr lang="pt-BR" b="1" i="1" dirty="0"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47" y="364236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ظهور بیماری در بهار و حمله به درختان بالغ در اوایل تابستان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نوع خسارت: پژمردگی ناگهانی درخت و در برخی موارد مرگ درختان بالغ.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سیاه شدن بافت آوند چوب یک نشانه کلیدی برای تشخیص این بیماری است .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4581128"/>
            <a:ext cx="8599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روش کنترل : </a:t>
            </a:r>
          </a:p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- عدم استفاده از روش آبیاری غرقابی برای به حداقل رساندن انتشار این بیماری از طریق آب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- به حداقل رساندن شخم زدن برای جلوگیری از ایجاد زخم بر روی ریشه ها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- کندن درختان آلوده 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- استفاده از درختان گواهی شده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کنترل شیمیایی : استفاده از آلومینیوم فوستیل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pic>
        <p:nvPicPr>
          <p:cNvPr id="11" name="Picture 2" descr="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12185"/>
            <a:ext cx="2214578" cy="17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9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Autofit/>
          </a:bodyPr>
          <a:lstStyle/>
          <a:p>
            <a:pPr lvl="0" rtl="1"/>
            <a:r>
              <a:rPr lang="fa-IR" sz="3600" b="1" dirty="0">
                <a:cs typeface="B Titr" panose="00000700000000000000" pitchFamily="2" charset="-78"/>
              </a:rPr>
              <a:t/>
            </a:r>
            <a:br>
              <a:rPr lang="fa-IR" sz="3600" b="1" dirty="0">
                <a:cs typeface="B Titr" panose="00000700000000000000" pitchFamily="2" charset="-78"/>
              </a:rPr>
            </a:br>
            <a:r>
              <a:rPr lang="fa-IR" sz="3600" b="1" dirty="0">
                <a:cs typeface="B Titr" panose="00000700000000000000" pitchFamily="2" charset="-78"/>
              </a:rPr>
              <a:t>نماتد ريشه  گره اي</a:t>
            </a:r>
            <a:br>
              <a:rPr lang="fa-IR" sz="3600" b="1" dirty="0">
                <a:cs typeface="B Titr" panose="00000700000000000000" pitchFamily="2" charset="-78"/>
              </a:rPr>
            </a:br>
            <a:r>
              <a:rPr lang="en-US" sz="3600" b="1" dirty="0" err="1">
                <a:cs typeface="B Titr" panose="00000700000000000000" pitchFamily="2" charset="-78"/>
              </a:rPr>
              <a:t>Meloidgyne</a:t>
            </a:r>
            <a:r>
              <a:rPr lang="en-US" sz="3600" b="1" dirty="0">
                <a:cs typeface="B Titr" panose="00000700000000000000" pitchFamily="2" charset="-78"/>
              </a:rPr>
              <a:t> </a:t>
            </a:r>
            <a:r>
              <a:rPr lang="en-US" sz="3600" b="1" dirty="0" err="1">
                <a:cs typeface="B Titr" panose="00000700000000000000" pitchFamily="2" charset="-78"/>
              </a:rPr>
              <a:t>Spp</a:t>
            </a:r>
            <a:r>
              <a:rPr lang="en-US" sz="3600" b="1" dirty="0">
                <a:cs typeface="B Titr" panose="00000700000000000000" pitchFamily="2" charset="-78"/>
              </a:rPr>
              <a:t/>
            </a:r>
            <a:br>
              <a:rPr lang="en-US" sz="3600" b="1" dirty="0">
                <a:cs typeface="B Titr" panose="00000700000000000000" pitchFamily="2" charset="-78"/>
              </a:rPr>
            </a:br>
            <a:endParaRPr lang="en-US" sz="3600" dirty="0">
              <a:cs typeface="B Titr" panose="00000700000000000000" pitchFamily="2" charset="-78"/>
            </a:endParaRPr>
          </a:p>
        </p:txBody>
      </p:sp>
      <p:pic>
        <p:nvPicPr>
          <p:cNvPr id="4" name="Picture 4" descr="نتیجه تصویری برای نماتد ریشه گره ای زیتو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915816" cy="202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340768"/>
            <a:ext cx="2592288" cy="2025212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371236"/>
            <a:ext cx="2319655" cy="202521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23528" y="3573016"/>
            <a:ext cx="8440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خسارت : در اندام هاي هوايي گياه ميزبان علائم ضعف عمومي، كم رشدي، كوتولگي و زردي و در اندام هاي زيرزميني و روي ريشه هاي فرعي تشكيل غده هاي حاوي نماتد که با نفوذ به داخل ريشه و با ترشخات آنزيم هايی مانند پروتئاز، متابوليسم ميزبان را به نفع خود و قارچهاي بيماري زا تغيير مي دهد. </a:t>
            </a:r>
            <a:r>
              <a:rPr lang="ar-SA" b="1" dirty="0">
                <a:solidFill>
                  <a:prstClr val="black"/>
                </a:solidFill>
                <a:cs typeface="B Mitra" panose="00000400000000000000" pitchFamily="2" charset="-78"/>
              </a:rPr>
              <a:t>ريشه گياه ميزبان نمي تواند وظايف اصلي خود يعني فراهم آوردن رشد طبيعي و تامين مواد  غذايي از طريق جذب مواد از خاك را به خوبي انجام دهد. 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8684" y="5085184"/>
            <a:ext cx="7160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اقدامات پيشگيرانه </a:t>
            </a:r>
          </a:p>
          <a:p>
            <a:pPr algn="just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 روش مبارزه : مقرون به صرفه نبودن مبارزه شيميايي از نظر اقتصادي، آلودگی زدايی نهال هاي آلوده در محل هاي كاشت نيز ادامه يافته و جمعيت آن به حد قابل قبول (20 نماتد در 500 سانتيمتر مکعب خاك) 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06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Microsoft Office PowerPoint</Application>
  <PresentationFormat>On-screen Show (4:3)</PresentationFormat>
  <Paragraphs>66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عوامل خسارتزاي زيتون</vt:lpstr>
      <vt:lpstr>شپشك سياه</vt:lpstr>
      <vt:lpstr>تريپس Liothrips oleae</vt:lpstr>
      <vt:lpstr>پسیل Euphyllura divina </vt:lpstr>
      <vt:lpstr>چوب خوار زيتون Euzophera pinguis  Euzophera pinguis </vt:lpstr>
      <vt:lpstr>پروانه جوانه خوار زيتون Palpita unionalis (Hübner)</vt:lpstr>
      <vt:lpstr>شپشك بنفش Parlatoria oleae</vt:lpstr>
      <vt:lpstr>ورتيسيليوم</vt:lpstr>
      <vt:lpstr> نماتد ريشه  گره اي Meloidgyne Spp </vt:lpstr>
      <vt:lpstr>PowerPoint Presentation</vt:lpstr>
      <vt:lpstr>گال باکتریایی</vt:lpstr>
      <vt:lpstr>فایتوپلاسما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عوامل خسارتزاي زيتون</dc:title>
  <dc:creator>zeytoon</dc:creator>
  <cp:lastModifiedBy>zeytoon</cp:lastModifiedBy>
  <cp:revision>2</cp:revision>
  <dcterms:created xsi:type="dcterms:W3CDTF">2018-09-16T04:53:44Z</dcterms:created>
  <dcterms:modified xsi:type="dcterms:W3CDTF">2018-09-16T04:54:18Z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