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charts/chart8.xml" ContentType="application/vnd.openxmlformats-officedocument.drawingml.chart+xml"/>
  <Override PartName="/ppt/theme/themeOverride4.xml" ContentType="application/vnd.openxmlformats-officedocument.themeOverride+xml"/>
  <Override PartName="/ppt/charts/chart9.xml" ContentType="application/vnd.openxmlformats-officedocument.drawingml.chart+xml"/>
  <Override PartName="/ppt/theme/themeOverride5.xml" ContentType="application/vnd.openxmlformats-officedocument.themeOverride+xml"/>
  <Override PartName="/ppt/charts/chart10.xml" ContentType="application/vnd.openxmlformats-officedocument.drawingml.chart+xml"/>
  <Override PartName="/ppt/theme/themeOverride6.xml" ContentType="application/vnd.openxmlformats-officedocument.themeOverride+xml"/>
  <Override PartName="/ppt/charts/chart11.xml" ContentType="application/vnd.openxmlformats-officedocument.drawingml.chart+xml"/>
  <Override PartName="/ppt/theme/themeOverride7.xml" ContentType="application/vnd.openxmlformats-officedocument.themeOverride+xml"/>
  <Override PartName="/ppt/notesSlides/notesSlide8.xml" ContentType="application/vnd.openxmlformats-officedocument.presentationml.notesSlide+xml"/>
  <Override PartName="/ppt/charts/chart12.xml" ContentType="application/vnd.openxmlformats-officedocument.drawingml.chart+xml"/>
  <Override PartName="/ppt/notesSlides/notesSlide9.xml" ContentType="application/vnd.openxmlformats-officedocument.presentationml.notesSlide+xml"/>
  <Override PartName="/ppt/charts/chart13.xml" ContentType="application/vnd.openxmlformats-officedocument.drawingml.chart+xml"/>
  <Override PartName="/ppt/notesSlides/notesSlide10.xml" ContentType="application/vnd.openxmlformats-officedocument.presentationml.notesSlide+xml"/>
  <Override PartName="/ppt/charts/chart14.xml" ContentType="application/vnd.openxmlformats-officedocument.drawingml.chart+xml"/>
  <Override PartName="/ppt/notesSlides/notesSlide11.xml" ContentType="application/vnd.openxmlformats-officedocument.presentationml.notesSlide+xml"/>
  <Override PartName="/ppt/charts/chart15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6.xml" ContentType="application/vnd.openxmlformats-officedocument.drawingml.chart+xml"/>
  <Override PartName="/ppt/theme/themeOverride8.xml" ContentType="application/vnd.openxmlformats-officedocument.themeOverride+xml"/>
  <Override PartName="/ppt/notesSlides/notesSlide14.xml" ContentType="application/vnd.openxmlformats-officedocument.presentationml.notesSl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notesSlides/notesSlide15.xml" ContentType="application/vnd.openxmlformats-officedocument.presentationml.notesSl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theme/themeOverride9.xml" ContentType="application/vnd.openxmlformats-officedocument.themeOverride+xml"/>
  <Override PartName="/ppt/charts/chart21.xml" ContentType="application/vnd.openxmlformats-officedocument.drawingml.chart+xml"/>
  <Override PartName="/ppt/theme/themeOverride10.xml" ContentType="application/vnd.openxmlformats-officedocument.themeOverride+xml"/>
  <Override PartName="/ppt/charts/chart22.xml" ContentType="application/vnd.openxmlformats-officedocument.drawingml.chart+xml"/>
  <Override PartName="/ppt/theme/themeOverride11.xml" ContentType="application/vnd.openxmlformats-officedocument.themeOverride+xml"/>
  <Override PartName="/ppt/charts/chart23.xml" ContentType="application/vnd.openxmlformats-officedocument.drawingml.chart+xml"/>
  <Override PartName="/ppt/theme/themeOverride12.xml" ContentType="application/vnd.openxmlformats-officedocument.themeOverride+xml"/>
  <Override PartName="/ppt/charts/chart24.xml" ContentType="application/vnd.openxmlformats-officedocument.drawingml.chart+xml"/>
  <Override PartName="/ppt/theme/themeOverride13.xml" ContentType="application/vnd.openxmlformats-officedocument.themeOverride+xml"/>
  <Override PartName="/ppt/charts/chart25.xml" ContentType="application/vnd.openxmlformats-officedocument.drawingml.chart+xml"/>
  <Override PartName="/ppt/theme/themeOverride14.xml" ContentType="application/vnd.openxmlformats-officedocument.themeOverride+xml"/>
  <Override PartName="/ppt/charts/chart26.xml" ContentType="application/vnd.openxmlformats-officedocument.drawingml.chart+xml"/>
  <Override PartName="/ppt/theme/themeOverride15.xml" ContentType="application/vnd.openxmlformats-officedocument.themeOverride+xml"/>
  <Override PartName="/ppt/charts/chart27.xml" ContentType="application/vnd.openxmlformats-officedocument.drawingml.chart+xml"/>
  <Override PartName="/ppt/theme/themeOverride1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6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7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8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9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4.bin"/><Relationship Id="rId1" Type="http://schemas.openxmlformats.org/officeDocument/2006/relationships/themeOverride" Target="../theme/themeOverride10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0.xlsx"/><Relationship Id="rId1" Type="http://schemas.openxmlformats.org/officeDocument/2006/relationships/themeOverride" Target="../theme/themeOverride11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1.xlsx"/><Relationship Id="rId1" Type="http://schemas.openxmlformats.org/officeDocument/2006/relationships/themeOverride" Target="../theme/themeOverride12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2.xlsx"/><Relationship Id="rId1" Type="http://schemas.openxmlformats.org/officeDocument/2006/relationships/themeOverride" Target="../theme/themeOverride13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3.xlsx"/><Relationship Id="rId1" Type="http://schemas.openxmlformats.org/officeDocument/2006/relationships/themeOverride" Target="../theme/themeOverride14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4.xlsx"/><Relationship Id="rId1" Type="http://schemas.openxmlformats.org/officeDocument/2006/relationships/themeOverride" Target="../theme/themeOverride15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5.xlsx"/><Relationship Id="rId1" Type="http://schemas.openxmlformats.org/officeDocument/2006/relationships/themeOverride" Target="../theme/themeOverride16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4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7252728624022623"/>
          <c:w val="0.72328455818022741"/>
          <c:h val="0.79178391098307088"/>
        </c:manualLayout>
      </c:layout>
      <c:pieChart>
        <c:varyColors val="1"/>
        <c:ser>
          <c:idx val="0"/>
          <c:order val="0"/>
          <c:tx>
            <c:strRef>
              <c:f>Sheet2!$D$3</c:f>
              <c:strCache>
                <c:ptCount val="1"/>
                <c:pt idx="0">
                  <c:v>سطح هکتار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65D-4B33-A12B-9FC3B303807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Sheet2!$C$4:$C$17</c:f>
              <c:strCache>
                <c:ptCount val="14"/>
                <c:pt idx="0">
                  <c:v>اسپانیا</c:v>
                </c:pt>
                <c:pt idx="1">
                  <c:v>تونس</c:v>
                </c:pt>
                <c:pt idx="2">
                  <c:v>ایتالیا</c:v>
                </c:pt>
                <c:pt idx="3">
                  <c:v>اردن</c:v>
                </c:pt>
                <c:pt idx="4">
                  <c:v>یونان</c:v>
                </c:pt>
                <c:pt idx="5">
                  <c:v>مراکش</c:v>
                </c:pt>
                <c:pt idx="6">
                  <c:v>ترکیه</c:v>
                </c:pt>
                <c:pt idx="7">
                  <c:v>سوریه</c:v>
                </c:pt>
                <c:pt idx="8">
                  <c:v>الجزایر</c:v>
                </c:pt>
                <c:pt idx="9">
                  <c:v>لیبی</c:v>
                </c:pt>
                <c:pt idx="10">
                  <c:v>فلسطین</c:v>
                </c:pt>
                <c:pt idx="11">
                  <c:v>ایران</c:v>
                </c:pt>
                <c:pt idx="12">
                  <c:v>مصر</c:v>
                </c:pt>
                <c:pt idx="13">
                  <c:v>سایر کشورها</c:v>
                </c:pt>
              </c:strCache>
            </c:strRef>
          </c:cat>
          <c:val>
            <c:numRef>
              <c:f>Sheet2!$D$4:$D$17</c:f>
              <c:numCache>
                <c:formatCode>General</c:formatCode>
                <c:ptCount val="14"/>
                <c:pt idx="0">
                  <c:v>2584564</c:v>
                </c:pt>
                <c:pt idx="1">
                  <c:v>1839600</c:v>
                </c:pt>
                <c:pt idx="2">
                  <c:v>1350000</c:v>
                </c:pt>
                <c:pt idx="3">
                  <c:v>1325820</c:v>
                </c:pt>
                <c:pt idx="4">
                  <c:v>1160000</c:v>
                </c:pt>
                <c:pt idx="5">
                  <c:v>922000</c:v>
                </c:pt>
                <c:pt idx="6">
                  <c:v>831000</c:v>
                </c:pt>
                <c:pt idx="7">
                  <c:v>647500</c:v>
                </c:pt>
                <c:pt idx="8">
                  <c:v>348196</c:v>
                </c:pt>
                <c:pt idx="9">
                  <c:v>180500</c:v>
                </c:pt>
                <c:pt idx="10">
                  <c:v>96686</c:v>
                </c:pt>
                <c:pt idx="11">
                  <c:v>85841</c:v>
                </c:pt>
                <c:pt idx="12">
                  <c:v>85168</c:v>
                </c:pt>
                <c:pt idx="13">
                  <c:v>905912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65D-4B33-A12B-9FC3B303807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7158234726401242"/>
          <c:y val="1.3815514751234562E-3"/>
          <c:w val="0.21296765638559298"/>
          <c:h val="0.99723665761275582"/>
        </c:manualLayout>
      </c:layout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fa-IR" sz="2000"/>
              <a:t>واردات کنسرو جهان 1000 تن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'ده ساله دنیا'!$C$19:$M$19</c:f>
              <c:strCache>
                <c:ptCount val="1"/>
                <c:pt idx="0">
                  <c:v>2006/07 2007/08 2008/09 2009/10 2010/2011 2011/12 2012/13 2013/14 2014/15 2015/16 2016/17</c:v>
                </c:pt>
              </c:strCache>
            </c:strRef>
          </c:tx>
          <c:invertIfNegative val="0"/>
          <c:cat>
            <c:strRef>
              <c:f>'ده ساله دنیا'!$C$19:$M$19</c:f>
              <c:strCache>
                <c:ptCount val="11"/>
                <c:pt idx="0">
                  <c:v>2006/07</c:v>
                </c:pt>
                <c:pt idx="1">
                  <c:v>2007/08</c:v>
                </c:pt>
                <c:pt idx="2">
                  <c:v>2008/09</c:v>
                </c:pt>
                <c:pt idx="3">
                  <c:v>2009/10</c:v>
                </c:pt>
                <c:pt idx="4">
                  <c:v>2010/2011</c:v>
                </c:pt>
                <c:pt idx="5">
                  <c:v>2011/12</c:v>
                </c:pt>
                <c:pt idx="6">
                  <c:v>2012/13</c:v>
                </c:pt>
                <c:pt idx="7">
                  <c:v>2013/14</c:v>
                </c:pt>
                <c:pt idx="8">
                  <c:v>2014/15</c:v>
                </c:pt>
                <c:pt idx="9">
                  <c:v>2015/16</c:v>
                </c:pt>
                <c:pt idx="10">
                  <c:v>2016/17</c:v>
                </c:pt>
              </c:strCache>
            </c:strRef>
          </c:cat>
          <c:val>
            <c:numRef>
              <c:f>'ده ساله دنیا'!$C$20:$M$20</c:f>
              <c:numCache>
                <c:formatCode>General</c:formatCode>
                <c:ptCount val="11"/>
                <c:pt idx="0">
                  <c:v>522</c:v>
                </c:pt>
                <c:pt idx="1">
                  <c:v>582.5</c:v>
                </c:pt>
                <c:pt idx="2">
                  <c:v>546</c:v>
                </c:pt>
                <c:pt idx="3">
                  <c:v>628.5</c:v>
                </c:pt>
                <c:pt idx="4">
                  <c:v>594</c:v>
                </c:pt>
                <c:pt idx="5">
                  <c:v>647.5</c:v>
                </c:pt>
                <c:pt idx="6">
                  <c:v>645.5</c:v>
                </c:pt>
                <c:pt idx="7">
                  <c:v>667.5</c:v>
                </c:pt>
                <c:pt idx="8">
                  <c:v>609</c:v>
                </c:pt>
                <c:pt idx="9">
                  <c:v>609.5</c:v>
                </c:pt>
                <c:pt idx="10">
                  <c:v>647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0365056"/>
        <c:axId val="210317696"/>
        <c:axId val="0"/>
      </c:bar3DChart>
      <c:catAx>
        <c:axId val="210365056"/>
        <c:scaling>
          <c:orientation val="minMax"/>
        </c:scaling>
        <c:delete val="0"/>
        <c:axPos val="b"/>
        <c:majorTickMark val="out"/>
        <c:minorTickMark val="none"/>
        <c:tickLblPos val="nextTo"/>
        <c:crossAx val="210317696"/>
        <c:crosses val="autoZero"/>
        <c:auto val="1"/>
        <c:lblAlgn val="ctr"/>
        <c:lblOffset val="100"/>
        <c:noMultiLvlLbl val="0"/>
      </c:catAx>
      <c:valAx>
        <c:axId val="2103176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103650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="1"/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fa-IR" sz="2000"/>
              <a:t>واردات روغن جهان 10000 تن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'ده ساله دنیا'!$C$23:$M$23</c:f>
              <c:strCache>
                <c:ptCount val="1"/>
                <c:pt idx="0">
                  <c:v>2006/07 2007/08 2008/09 2009/10 2010/2011 2011/12 2012/13 2013/14 2014/15 2015/16 2016/17</c:v>
                </c:pt>
              </c:strCache>
            </c:strRef>
          </c:tx>
          <c:invertIfNegative val="0"/>
          <c:cat>
            <c:strRef>
              <c:f>'ده ساله دنیا'!$C$23:$M$23</c:f>
              <c:strCache>
                <c:ptCount val="11"/>
                <c:pt idx="0">
                  <c:v>2006/07</c:v>
                </c:pt>
                <c:pt idx="1">
                  <c:v>2007/08</c:v>
                </c:pt>
                <c:pt idx="2">
                  <c:v>2008/09</c:v>
                </c:pt>
                <c:pt idx="3">
                  <c:v>2009/10</c:v>
                </c:pt>
                <c:pt idx="4">
                  <c:v>2010/2011</c:v>
                </c:pt>
                <c:pt idx="5">
                  <c:v>2011/12</c:v>
                </c:pt>
                <c:pt idx="6">
                  <c:v>2012/13</c:v>
                </c:pt>
                <c:pt idx="7">
                  <c:v>2013/14</c:v>
                </c:pt>
                <c:pt idx="8">
                  <c:v>2014/15</c:v>
                </c:pt>
                <c:pt idx="9">
                  <c:v>2015/16</c:v>
                </c:pt>
                <c:pt idx="10">
                  <c:v>2016/17</c:v>
                </c:pt>
              </c:strCache>
            </c:strRef>
          </c:cat>
          <c:val>
            <c:numRef>
              <c:f>'ده ساله دنیا'!$C$24:$M$24</c:f>
              <c:numCache>
                <c:formatCode>General</c:formatCode>
                <c:ptCount val="11"/>
                <c:pt idx="0">
                  <c:v>704.5</c:v>
                </c:pt>
                <c:pt idx="1">
                  <c:v>636</c:v>
                </c:pt>
                <c:pt idx="2">
                  <c:v>600.5</c:v>
                </c:pt>
                <c:pt idx="3">
                  <c:v>652</c:v>
                </c:pt>
                <c:pt idx="4">
                  <c:v>704.5</c:v>
                </c:pt>
                <c:pt idx="5">
                  <c:v>769</c:v>
                </c:pt>
                <c:pt idx="6">
                  <c:v>853</c:v>
                </c:pt>
                <c:pt idx="7">
                  <c:v>779.5</c:v>
                </c:pt>
                <c:pt idx="8">
                  <c:v>920.5</c:v>
                </c:pt>
                <c:pt idx="9">
                  <c:v>790.5</c:v>
                </c:pt>
                <c:pt idx="10">
                  <c:v>786.5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0645376"/>
        <c:axId val="210646912"/>
        <c:axId val="0"/>
      </c:bar3DChart>
      <c:catAx>
        <c:axId val="210645376"/>
        <c:scaling>
          <c:orientation val="minMax"/>
        </c:scaling>
        <c:delete val="0"/>
        <c:axPos val="b"/>
        <c:majorTickMark val="out"/>
        <c:minorTickMark val="none"/>
        <c:tickLblPos val="nextTo"/>
        <c:crossAx val="210646912"/>
        <c:crosses val="autoZero"/>
        <c:auto val="1"/>
        <c:lblAlgn val="ctr"/>
        <c:lblOffset val="100"/>
        <c:noMultiLvlLbl val="0"/>
      </c:catAx>
      <c:valAx>
        <c:axId val="2106469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106453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="1"/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009543233934972"/>
          <c:y val="0.23919478363216701"/>
          <c:w val="0.64705577427821548"/>
          <c:h val="0.76080512659087285"/>
        </c:manualLayout>
      </c:layout>
      <c:pieChart>
        <c:varyColors val="1"/>
        <c:ser>
          <c:idx val="0"/>
          <c:order val="0"/>
          <c:tx>
            <c:strRef>
              <c:f>Sheet2!$D$3</c:f>
              <c:strCache>
                <c:ptCount val="1"/>
                <c:pt idx="0">
                  <c:v>صادرات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315-442C-96EA-20F5B197492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Sheet2!$C$4:$C$13</c:f>
              <c:strCache>
                <c:ptCount val="10"/>
                <c:pt idx="0">
                  <c:v>تونس</c:v>
                </c:pt>
                <c:pt idx="1">
                  <c:v>اسپانیا</c:v>
                </c:pt>
                <c:pt idx="2">
                  <c:v>ایتالیا</c:v>
                </c:pt>
                <c:pt idx="3">
                  <c:v>پرتقال</c:v>
                </c:pt>
                <c:pt idx="4">
                  <c:v>ترکیه</c:v>
                </c:pt>
                <c:pt idx="5">
                  <c:v>مراکش</c:v>
                </c:pt>
                <c:pt idx="6">
                  <c:v>یونان</c:v>
                </c:pt>
                <c:pt idx="7">
                  <c:v>شیلی</c:v>
                </c:pt>
                <c:pt idx="8">
                  <c:v>ارژانتین</c:v>
                </c:pt>
                <c:pt idx="9">
                  <c:v>لبنان</c:v>
                </c:pt>
              </c:strCache>
            </c:strRef>
          </c:cat>
          <c:val>
            <c:numRef>
              <c:f>Sheet2!$D$4:$D$13</c:f>
              <c:numCache>
                <c:formatCode>General</c:formatCode>
                <c:ptCount val="10"/>
                <c:pt idx="0">
                  <c:v>304</c:v>
                </c:pt>
                <c:pt idx="1">
                  <c:v>236.8</c:v>
                </c:pt>
                <c:pt idx="2">
                  <c:v>199.6</c:v>
                </c:pt>
                <c:pt idx="3">
                  <c:v>47.6</c:v>
                </c:pt>
                <c:pt idx="4">
                  <c:v>30</c:v>
                </c:pt>
                <c:pt idx="5">
                  <c:v>25</c:v>
                </c:pt>
                <c:pt idx="6">
                  <c:v>16.8</c:v>
                </c:pt>
                <c:pt idx="7">
                  <c:v>14.5</c:v>
                </c:pt>
                <c:pt idx="8">
                  <c:v>12</c:v>
                </c:pt>
                <c:pt idx="9">
                  <c:v>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315-442C-96EA-20F5B197492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>
        <c:manualLayout>
          <c:xMode val="edge"/>
          <c:yMode val="edge"/>
          <c:x val="3.7705645318688315E-2"/>
          <c:y val="3.2406378715122155E-3"/>
          <c:w val="0.89284993108873789"/>
          <c:h val="0.192253028119379"/>
        </c:manualLayout>
      </c:layout>
      <c:overlay val="0"/>
      <c:txPr>
        <a:bodyPr/>
        <a:lstStyle/>
        <a:p>
          <a:pPr>
            <a:defRPr sz="20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94516622922135"/>
          <c:y val="0.30792340123128087"/>
          <c:w val="0.59331911636045498"/>
          <c:h val="0.64950996824107665"/>
        </c:manualLayout>
      </c:layout>
      <c:pieChart>
        <c:varyColors val="1"/>
        <c:ser>
          <c:idx val="0"/>
          <c:order val="0"/>
          <c:tx>
            <c:strRef>
              <c:f>Sheet1!$P$70</c:f>
              <c:strCache>
                <c:ptCount val="1"/>
                <c:pt idx="0">
                  <c:v>واردات</c:v>
                </c:pt>
              </c:strCache>
            </c:strRef>
          </c:tx>
          <c:dPt>
            <c:idx val="0"/>
            <c:bubble3D val="0"/>
            <c:spPr>
              <a:solidFill>
                <a:schemeClr val="bg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CC2-4F60-AB04-0CE4021B0D2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Sheet1!$O$71:$O$81</c:f>
              <c:strCache>
                <c:ptCount val="11"/>
                <c:pt idx="0">
                  <c:v>امریکا</c:v>
                </c:pt>
                <c:pt idx="1">
                  <c:v>اسپانیا</c:v>
                </c:pt>
                <c:pt idx="2">
                  <c:v>ایتالیا</c:v>
                </c:pt>
                <c:pt idx="3">
                  <c:v>برزیل</c:v>
                </c:pt>
                <c:pt idx="4">
                  <c:v>ژاپن</c:v>
                </c:pt>
                <c:pt idx="5">
                  <c:v>کانادا</c:v>
                </c:pt>
                <c:pt idx="6">
                  <c:v>چین</c:v>
                </c:pt>
                <c:pt idx="7">
                  <c:v>عربستان سعودی</c:v>
                </c:pt>
                <c:pt idx="8">
                  <c:v>استرالیا</c:v>
                </c:pt>
                <c:pt idx="9">
                  <c:v>روسیه</c:v>
                </c:pt>
                <c:pt idx="10">
                  <c:v>سایر</c:v>
                </c:pt>
              </c:strCache>
            </c:strRef>
          </c:cat>
          <c:val>
            <c:numRef>
              <c:f>Sheet1!$P$71:$P$81</c:f>
              <c:numCache>
                <c:formatCode>General</c:formatCode>
                <c:ptCount val="11"/>
                <c:pt idx="0">
                  <c:v>294.5</c:v>
                </c:pt>
                <c:pt idx="1">
                  <c:v>104.7</c:v>
                </c:pt>
                <c:pt idx="2">
                  <c:v>96</c:v>
                </c:pt>
                <c:pt idx="3">
                  <c:v>66.5</c:v>
                </c:pt>
                <c:pt idx="4">
                  <c:v>59</c:v>
                </c:pt>
                <c:pt idx="5">
                  <c:v>37.5</c:v>
                </c:pt>
                <c:pt idx="6">
                  <c:v>31</c:v>
                </c:pt>
                <c:pt idx="7">
                  <c:v>22</c:v>
                </c:pt>
                <c:pt idx="8">
                  <c:v>22</c:v>
                </c:pt>
                <c:pt idx="9">
                  <c:v>19</c:v>
                </c:pt>
                <c:pt idx="10">
                  <c:v>95.3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CC2-4F60-AB04-0CE4021B0D2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>
        <c:manualLayout>
          <c:xMode val="edge"/>
          <c:yMode val="edge"/>
          <c:x val="0"/>
          <c:y val="1.8245099203536775E-2"/>
          <c:w val="1"/>
          <c:h val="0.24182274766405265"/>
        </c:manualLayout>
      </c:layout>
      <c:overlay val="0"/>
      <c:txPr>
        <a:bodyPr/>
        <a:lstStyle/>
        <a:p>
          <a:pPr>
            <a:defRPr sz="1800" b="1" i="0">
              <a:cs typeface="B Mitra" panose="00000400000000000000" pitchFamily="2" charset="-78"/>
            </a:defRPr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058136482939636"/>
          <c:y val="0.27014924698289339"/>
          <c:w val="0.46439282589676295"/>
          <c:h val="0.77398804316127168"/>
        </c:manualLayout>
      </c:layout>
      <c:pieChart>
        <c:varyColors val="1"/>
        <c:ser>
          <c:idx val="0"/>
          <c:order val="0"/>
          <c:tx>
            <c:strRef>
              <c:f>Sheet1!$Q$19</c:f>
              <c:strCache>
                <c:ptCount val="1"/>
                <c:pt idx="0">
                  <c:v>صادرات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596-4B1C-B7B3-4FF0135C02D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Sheet1!$P$20:$P$30</c:f>
              <c:strCache>
                <c:ptCount val="11"/>
                <c:pt idx="0">
                  <c:v>اسپانیا</c:v>
                </c:pt>
                <c:pt idx="1">
                  <c:v>مراکش</c:v>
                </c:pt>
                <c:pt idx="2">
                  <c:v>یونان</c:v>
                </c:pt>
                <c:pt idx="3">
                  <c:v>ترکیه</c:v>
                </c:pt>
                <c:pt idx="4">
                  <c:v>ارژانتین</c:v>
                </c:pt>
                <c:pt idx="5">
                  <c:v>مصر</c:v>
                </c:pt>
                <c:pt idx="6">
                  <c:v>پرو</c:v>
                </c:pt>
                <c:pt idx="7">
                  <c:v>پرتقال</c:v>
                </c:pt>
                <c:pt idx="8">
                  <c:v>ایتالیا</c:v>
                </c:pt>
                <c:pt idx="9">
                  <c:v>امریکا</c:v>
                </c:pt>
                <c:pt idx="10">
                  <c:v>سایر</c:v>
                </c:pt>
              </c:strCache>
            </c:strRef>
          </c:cat>
          <c:val>
            <c:numRef>
              <c:f>Sheet1!$Q$20:$Q$30</c:f>
              <c:numCache>
                <c:formatCode>General</c:formatCode>
                <c:ptCount val="11"/>
                <c:pt idx="0">
                  <c:v>218.4</c:v>
                </c:pt>
                <c:pt idx="1">
                  <c:v>78</c:v>
                </c:pt>
                <c:pt idx="2">
                  <c:v>66.2</c:v>
                </c:pt>
                <c:pt idx="3">
                  <c:v>63.5</c:v>
                </c:pt>
                <c:pt idx="4">
                  <c:v>46.5</c:v>
                </c:pt>
                <c:pt idx="5">
                  <c:v>46.5</c:v>
                </c:pt>
                <c:pt idx="6">
                  <c:v>31.5</c:v>
                </c:pt>
                <c:pt idx="7">
                  <c:v>12.4</c:v>
                </c:pt>
                <c:pt idx="8">
                  <c:v>7.9</c:v>
                </c:pt>
                <c:pt idx="9">
                  <c:v>6</c:v>
                </c:pt>
                <c:pt idx="10">
                  <c:v>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596-4B1C-B7B3-4FF0135C02D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>
        <c:manualLayout>
          <c:xMode val="edge"/>
          <c:yMode val="edge"/>
          <c:x val="0"/>
          <c:y val="2.777777777777779E-2"/>
          <c:w val="0.97711111111111115"/>
          <c:h val="0.18290317876932055"/>
        </c:manualLayout>
      </c:layout>
      <c:overlay val="0"/>
      <c:txPr>
        <a:bodyPr/>
        <a:lstStyle/>
        <a:p>
          <a:pPr>
            <a:defRPr sz="1400" b="1">
              <a:latin typeface="Times New Roman" panose="02020603050405020304" pitchFamily="18" charset="0"/>
              <a:cs typeface="B Mitra" panose="00000400000000000000" pitchFamily="2" charset="-78"/>
            </a:defRPr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7601099877791393E-4"/>
          <c:y val="0.29157009374437332"/>
          <c:w val="0.94583337190929406"/>
          <c:h val="0.69665176091545389"/>
        </c:manualLayout>
      </c:layout>
      <c:pie3DChart>
        <c:varyColors val="1"/>
        <c:ser>
          <c:idx val="0"/>
          <c:order val="0"/>
          <c:tx>
            <c:strRef>
              <c:f>Sheet1!$Q$3</c:f>
              <c:strCache>
                <c:ptCount val="1"/>
                <c:pt idx="0">
                  <c:v>واردات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39F-4FC6-A8C0-B33CE4CD3F9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Sheet1!$P$4:$P$14</c:f>
              <c:strCache>
                <c:ptCount val="11"/>
                <c:pt idx="0">
                  <c:v>امریکا</c:v>
                </c:pt>
                <c:pt idx="1">
                  <c:v>برزیل</c:v>
                </c:pt>
                <c:pt idx="2">
                  <c:v>عربستان سعودی</c:v>
                </c:pt>
                <c:pt idx="3">
                  <c:v>کانادا</c:v>
                </c:pt>
                <c:pt idx="4">
                  <c:v>فرانسه</c:v>
                </c:pt>
                <c:pt idx="5">
                  <c:v>روسیه</c:v>
                </c:pt>
                <c:pt idx="6">
                  <c:v>عراق</c:v>
                </c:pt>
                <c:pt idx="7">
                  <c:v>استرالیا</c:v>
                </c:pt>
                <c:pt idx="8">
                  <c:v>شیلی</c:v>
                </c:pt>
                <c:pt idx="9">
                  <c:v>اسپانیا</c:v>
                </c:pt>
                <c:pt idx="10">
                  <c:v>سایر</c:v>
                </c:pt>
              </c:strCache>
            </c:strRef>
          </c:cat>
          <c:val>
            <c:numRef>
              <c:f>Sheet1!$Q$4:$Q$14</c:f>
              <c:numCache>
                <c:formatCode>General</c:formatCode>
                <c:ptCount val="11"/>
                <c:pt idx="0">
                  <c:v>152</c:v>
                </c:pt>
                <c:pt idx="1">
                  <c:v>103</c:v>
                </c:pt>
                <c:pt idx="2">
                  <c:v>30</c:v>
                </c:pt>
                <c:pt idx="3">
                  <c:v>29</c:v>
                </c:pt>
                <c:pt idx="4">
                  <c:v>28.6</c:v>
                </c:pt>
                <c:pt idx="5">
                  <c:v>23</c:v>
                </c:pt>
                <c:pt idx="6">
                  <c:v>22</c:v>
                </c:pt>
                <c:pt idx="7">
                  <c:v>15.5</c:v>
                </c:pt>
                <c:pt idx="8">
                  <c:v>15</c:v>
                </c:pt>
                <c:pt idx="9">
                  <c:v>11.8</c:v>
                </c:pt>
                <c:pt idx="10">
                  <c:v>98.9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39F-4FC6-A8C0-B33CE4CD3F9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0"/>
          <c:y val="1.8245099203536775E-2"/>
          <c:w val="0.98694203730449714"/>
          <c:h val="0.20451822402874775"/>
        </c:manualLayout>
      </c:layout>
      <c:overlay val="0"/>
      <c:txPr>
        <a:bodyPr/>
        <a:lstStyle/>
        <a:p>
          <a:pPr>
            <a:defRPr sz="1400" b="1">
              <a:cs typeface="B Mitra" panose="00000400000000000000" pitchFamily="2" charset="-78"/>
            </a:defRPr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'[Chart 2 in Microsoft PowerPoint]سطح بارور و غیر بارور'!$D$32:$D$33</c:f>
              <c:strCache>
                <c:ptCount val="1"/>
                <c:pt idx="0">
                  <c:v>سطح غير بارور
   ( هکتار )</c:v>
                </c:pt>
              </c:strCache>
            </c:strRef>
          </c:tx>
          <c:cat>
            <c:numRef>
              <c:f>'[Chart 2 in Microsoft PowerPoint]سطح بارور و غیر بارور'!$C$34:$C$45</c:f>
              <c:numCache>
                <c:formatCode>0</c:formatCode>
                <c:ptCount val="12"/>
                <c:pt idx="0">
                  <c:v>1358</c:v>
                </c:pt>
                <c:pt idx="1">
                  <c:v>1386</c:v>
                </c:pt>
                <c:pt idx="2">
                  <c:v>1387</c:v>
                </c:pt>
                <c:pt idx="3">
                  <c:v>1388</c:v>
                </c:pt>
                <c:pt idx="4">
                  <c:v>1389</c:v>
                </c:pt>
                <c:pt idx="5">
                  <c:v>1390</c:v>
                </c:pt>
                <c:pt idx="6">
                  <c:v>1391</c:v>
                </c:pt>
                <c:pt idx="7">
                  <c:v>1392</c:v>
                </c:pt>
                <c:pt idx="8">
                  <c:v>1393</c:v>
                </c:pt>
                <c:pt idx="9">
                  <c:v>1394</c:v>
                </c:pt>
                <c:pt idx="10">
                  <c:v>1395</c:v>
                </c:pt>
                <c:pt idx="11">
                  <c:v>1396</c:v>
                </c:pt>
              </c:numCache>
            </c:numRef>
          </c:cat>
          <c:val>
            <c:numRef>
              <c:f>'[Chart 2 in Microsoft PowerPoint]سطح بارور و غیر بارور'!$D$34:$D$45</c:f>
              <c:numCache>
                <c:formatCode>0</c:formatCode>
                <c:ptCount val="12"/>
                <c:pt idx="0">
                  <c:v>84886</c:v>
                </c:pt>
                <c:pt idx="1">
                  <c:v>75176.01999999999</c:v>
                </c:pt>
                <c:pt idx="2">
                  <c:v>76248.100000000006</c:v>
                </c:pt>
                <c:pt idx="3">
                  <c:v>42993</c:v>
                </c:pt>
                <c:pt idx="4">
                  <c:v>50382.299999999996</c:v>
                </c:pt>
                <c:pt idx="5">
                  <c:v>46084.190400247899</c:v>
                </c:pt>
                <c:pt idx="6">
                  <c:v>50981</c:v>
                </c:pt>
                <c:pt idx="7">
                  <c:v>50215</c:v>
                </c:pt>
                <c:pt idx="8">
                  <c:v>36909.160000000003</c:v>
                </c:pt>
                <c:pt idx="9">
                  <c:v>31626.400000000001</c:v>
                </c:pt>
                <c:pt idx="10">
                  <c:v>30947.4</c:v>
                </c:pt>
                <c:pt idx="11">
                  <c:v>24860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'[Chart 2 in Microsoft PowerPoint]سطح بارور و غیر بارور'!$E$32:$E$33</c:f>
              <c:strCache>
                <c:ptCount val="1"/>
                <c:pt idx="0">
                  <c:v>سطح بارور
 ( هکتار )</c:v>
                </c:pt>
              </c:strCache>
            </c:strRef>
          </c:tx>
          <c:cat>
            <c:numRef>
              <c:f>'[Chart 2 in Microsoft PowerPoint]سطح بارور و غیر بارور'!$C$34:$C$45</c:f>
              <c:numCache>
                <c:formatCode>0</c:formatCode>
                <c:ptCount val="12"/>
                <c:pt idx="0">
                  <c:v>1358</c:v>
                </c:pt>
                <c:pt idx="1">
                  <c:v>1386</c:v>
                </c:pt>
                <c:pt idx="2">
                  <c:v>1387</c:v>
                </c:pt>
                <c:pt idx="3">
                  <c:v>1388</c:v>
                </c:pt>
                <c:pt idx="4">
                  <c:v>1389</c:v>
                </c:pt>
                <c:pt idx="5">
                  <c:v>1390</c:v>
                </c:pt>
                <c:pt idx="6">
                  <c:v>1391</c:v>
                </c:pt>
                <c:pt idx="7">
                  <c:v>1392</c:v>
                </c:pt>
                <c:pt idx="8">
                  <c:v>1393</c:v>
                </c:pt>
                <c:pt idx="9">
                  <c:v>1394</c:v>
                </c:pt>
                <c:pt idx="10">
                  <c:v>1395</c:v>
                </c:pt>
                <c:pt idx="11">
                  <c:v>1396</c:v>
                </c:pt>
              </c:numCache>
            </c:numRef>
          </c:cat>
          <c:val>
            <c:numRef>
              <c:f>'[Chart 2 in Microsoft PowerPoint]سطح بارور و غیر بارور'!$E$34:$E$45</c:f>
              <c:numCache>
                <c:formatCode>0</c:formatCode>
                <c:ptCount val="12"/>
                <c:pt idx="0">
                  <c:v>24911</c:v>
                </c:pt>
                <c:pt idx="1">
                  <c:v>29590.73</c:v>
                </c:pt>
                <c:pt idx="2">
                  <c:v>29683.05</c:v>
                </c:pt>
                <c:pt idx="3">
                  <c:v>53586.93</c:v>
                </c:pt>
                <c:pt idx="4">
                  <c:v>53570.93</c:v>
                </c:pt>
                <c:pt idx="5">
                  <c:v>50731.209599752096</c:v>
                </c:pt>
                <c:pt idx="6">
                  <c:v>48909.4</c:v>
                </c:pt>
                <c:pt idx="7">
                  <c:v>51254.730742493783</c:v>
                </c:pt>
                <c:pt idx="8">
                  <c:v>44885</c:v>
                </c:pt>
                <c:pt idx="9">
                  <c:v>52320</c:v>
                </c:pt>
                <c:pt idx="10">
                  <c:v>54894.400000000001</c:v>
                </c:pt>
                <c:pt idx="11">
                  <c:v>63230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'[Chart 2 in Microsoft PowerPoint]سطح بارور و غیر بارور'!$F$32:$F$33</c:f>
              <c:strCache>
                <c:ptCount val="1"/>
                <c:pt idx="0">
                  <c:v>سطح کل 
 ( هکتار )</c:v>
                </c:pt>
              </c:strCache>
            </c:strRef>
          </c:tx>
          <c:cat>
            <c:numRef>
              <c:f>'[Chart 2 in Microsoft PowerPoint]سطح بارور و غیر بارور'!$C$34:$C$45</c:f>
              <c:numCache>
                <c:formatCode>0</c:formatCode>
                <c:ptCount val="12"/>
                <c:pt idx="0">
                  <c:v>1358</c:v>
                </c:pt>
                <c:pt idx="1">
                  <c:v>1386</c:v>
                </c:pt>
                <c:pt idx="2">
                  <c:v>1387</c:v>
                </c:pt>
                <c:pt idx="3">
                  <c:v>1388</c:v>
                </c:pt>
                <c:pt idx="4">
                  <c:v>1389</c:v>
                </c:pt>
                <c:pt idx="5">
                  <c:v>1390</c:v>
                </c:pt>
                <c:pt idx="6">
                  <c:v>1391</c:v>
                </c:pt>
                <c:pt idx="7">
                  <c:v>1392</c:v>
                </c:pt>
                <c:pt idx="8">
                  <c:v>1393</c:v>
                </c:pt>
                <c:pt idx="9">
                  <c:v>1394</c:v>
                </c:pt>
                <c:pt idx="10">
                  <c:v>1395</c:v>
                </c:pt>
                <c:pt idx="11">
                  <c:v>1396</c:v>
                </c:pt>
              </c:numCache>
            </c:numRef>
          </c:cat>
          <c:val>
            <c:numRef>
              <c:f>'[Chart 2 in Microsoft PowerPoint]سطح بارور و غیر بارور'!$F$34:$F$45</c:f>
              <c:numCache>
                <c:formatCode>0</c:formatCode>
                <c:ptCount val="12"/>
                <c:pt idx="0">
                  <c:v>109797</c:v>
                </c:pt>
                <c:pt idx="1">
                  <c:v>104766.74999999999</c:v>
                </c:pt>
                <c:pt idx="2">
                  <c:v>105931.15000000001</c:v>
                </c:pt>
                <c:pt idx="3">
                  <c:v>96579.93</c:v>
                </c:pt>
                <c:pt idx="4">
                  <c:v>103953.23</c:v>
                </c:pt>
                <c:pt idx="5">
                  <c:v>96815.4</c:v>
                </c:pt>
                <c:pt idx="6">
                  <c:v>99890.4</c:v>
                </c:pt>
                <c:pt idx="7">
                  <c:v>101469.73074249379</c:v>
                </c:pt>
                <c:pt idx="8">
                  <c:v>81794.16</c:v>
                </c:pt>
                <c:pt idx="9" formatCode="General">
                  <c:v>83946.4</c:v>
                </c:pt>
                <c:pt idx="10" formatCode="General">
                  <c:v>85841.8</c:v>
                </c:pt>
                <c:pt idx="11" formatCode="General">
                  <c:v>88090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6273536"/>
        <c:axId val="226284672"/>
      </c:lineChart>
      <c:catAx>
        <c:axId val="226273536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226284672"/>
        <c:crosses val="autoZero"/>
        <c:auto val="1"/>
        <c:lblAlgn val="ctr"/>
        <c:lblOffset val="100"/>
        <c:noMultiLvlLbl val="0"/>
      </c:catAx>
      <c:valAx>
        <c:axId val="226284672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22627353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Sheet1!$Q$3</c:f>
              <c:strCache>
                <c:ptCount val="1"/>
                <c:pt idx="0">
                  <c:v>سطح غیر بارور</c:v>
                </c:pt>
              </c:strCache>
            </c:strRef>
          </c:tx>
          <c:invertIfNegative val="0"/>
          <c:cat>
            <c:strRef>
              <c:f>Sheet1!$P$4:$P$30</c:f>
              <c:strCache>
                <c:ptCount val="27"/>
                <c:pt idx="1">
                  <c:v>اردبیل</c:v>
                </c:pt>
                <c:pt idx="2">
                  <c:v>اصفهان</c:v>
                </c:pt>
                <c:pt idx="3">
                  <c:v>ایلام</c:v>
                </c:pt>
                <c:pt idx="4">
                  <c:v>بوشهر</c:v>
                </c:pt>
                <c:pt idx="5">
                  <c:v>تهران</c:v>
                </c:pt>
                <c:pt idx="6">
                  <c:v>جنوب استان کرمان</c:v>
                </c:pt>
                <c:pt idx="7">
                  <c:v>خراسان جنوبی</c:v>
                </c:pt>
                <c:pt idx="8">
                  <c:v>خراسان رضوی</c:v>
                </c:pt>
                <c:pt idx="9">
                  <c:v>خراسان شمالی</c:v>
                </c:pt>
                <c:pt idx="10">
                  <c:v>خوزستان</c:v>
                </c:pt>
                <c:pt idx="11">
                  <c:v>زنجان</c:v>
                </c:pt>
                <c:pt idx="12">
                  <c:v>سمنان</c:v>
                </c:pt>
                <c:pt idx="13">
                  <c:v>سیستان و بلوچستان</c:v>
                </c:pt>
                <c:pt idx="14">
                  <c:v>فارس</c:v>
                </c:pt>
                <c:pt idx="15">
                  <c:v>قزوین</c:v>
                </c:pt>
                <c:pt idx="16">
                  <c:v>قم</c:v>
                </c:pt>
                <c:pt idx="17">
                  <c:v>کرمانشاه</c:v>
                </c:pt>
                <c:pt idx="18">
                  <c:v>کرمان</c:v>
                </c:pt>
                <c:pt idx="19">
                  <c:v>کهکیلویه وبویر احمد</c:v>
                </c:pt>
                <c:pt idx="20">
                  <c:v>گلستان</c:v>
                </c:pt>
                <c:pt idx="21">
                  <c:v>گیلان</c:v>
                </c:pt>
                <c:pt idx="22">
                  <c:v>لرستان</c:v>
                </c:pt>
                <c:pt idx="23">
                  <c:v>مازندران</c:v>
                </c:pt>
                <c:pt idx="24">
                  <c:v>مرکزی</c:v>
                </c:pt>
                <c:pt idx="25">
                  <c:v>هرمزگان</c:v>
                </c:pt>
                <c:pt idx="26">
                  <c:v>یزد</c:v>
                </c:pt>
              </c:strCache>
            </c:strRef>
          </c:cat>
          <c:val>
            <c:numRef>
              <c:f>Sheet1!$Q$4:$Q$30</c:f>
              <c:numCache>
                <c:formatCode>General</c:formatCode>
                <c:ptCount val="27"/>
                <c:pt idx="1">
                  <c:v>120</c:v>
                </c:pt>
                <c:pt idx="2">
                  <c:v>120</c:v>
                </c:pt>
                <c:pt idx="3">
                  <c:v>220</c:v>
                </c:pt>
                <c:pt idx="4">
                  <c:v>0</c:v>
                </c:pt>
                <c:pt idx="5">
                  <c:v>440</c:v>
                </c:pt>
                <c:pt idx="6">
                  <c:v>450</c:v>
                </c:pt>
                <c:pt idx="7">
                  <c:v>222</c:v>
                </c:pt>
                <c:pt idx="8">
                  <c:v>38</c:v>
                </c:pt>
                <c:pt idx="9">
                  <c:v>150</c:v>
                </c:pt>
                <c:pt idx="10">
                  <c:v>70</c:v>
                </c:pt>
                <c:pt idx="11">
                  <c:v>5850</c:v>
                </c:pt>
                <c:pt idx="12">
                  <c:v>1080</c:v>
                </c:pt>
                <c:pt idx="13">
                  <c:v>150</c:v>
                </c:pt>
                <c:pt idx="14">
                  <c:v>6000</c:v>
                </c:pt>
                <c:pt idx="15">
                  <c:v>2350</c:v>
                </c:pt>
                <c:pt idx="16">
                  <c:v>400</c:v>
                </c:pt>
                <c:pt idx="17">
                  <c:v>150</c:v>
                </c:pt>
                <c:pt idx="18">
                  <c:v>640</c:v>
                </c:pt>
                <c:pt idx="19">
                  <c:v>150</c:v>
                </c:pt>
                <c:pt idx="20">
                  <c:v>3000</c:v>
                </c:pt>
                <c:pt idx="21">
                  <c:v>1520</c:v>
                </c:pt>
                <c:pt idx="22">
                  <c:v>400</c:v>
                </c:pt>
                <c:pt idx="23">
                  <c:v>390</c:v>
                </c:pt>
                <c:pt idx="24">
                  <c:v>200</c:v>
                </c:pt>
                <c:pt idx="25">
                  <c:v>50</c:v>
                </c:pt>
                <c:pt idx="26">
                  <c:v>700</c:v>
                </c:pt>
              </c:numCache>
            </c:numRef>
          </c:val>
        </c:ser>
        <c:ser>
          <c:idx val="1"/>
          <c:order val="1"/>
          <c:tx>
            <c:strRef>
              <c:f>Sheet1!$R$3</c:f>
              <c:strCache>
                <c:ptCount val="1"/>
                <c:pt idx="0">
                  <c:v>سطح بارور</c:v>
                </c:pt>
              </c:strCache>
            </c:strRef>
          </c:tx>
          <c:invertIfNegative val="0"/>
          <c:cat>
            <c:strRef>
              <c:f>Sheet1!$P$4:$P$30</c:f>
              <c:strCache>
                <c:ptCount val="27"/>
                <c:pt idx="1">
                  <c:v>اردبیل</c:v>
                </c:pt>
                <c:pt idx="2">
                  <c:v>اصفهان</c:v>
                </c:pt>
                <c:pt idx="3">
                  <c:v>ایلام</c:v>
                </c:pt>
                <c:pt idx="4">
                  <c:v>بوشهر</c:v>
                </c:pt>
                <c:pt idx="5">
                  <c:v>تهران</c:v>
                </c:pt>
                <c:pt idx="6">
                  <c:v>جنوب استان کرمان</c:v>
                </c:pt>
                <c:pt idx="7">
                  <c:v>خراسان جنوبی</c:v>
                </c:pt>
                <c:pt idx="8">
                  <c:v>خراسان رضوی</c:v>
                </c:pt>
                <c:pt idx="9">
                  <c:v>خراسان شمالی</c:v>
                </c:pt>
                <c:pt idx="10">
                  <c:v>خوزستان</c:v>
                </c:pt>
                <c:pt idx="11">
                  <c:v>زنجان</c:v>
                </c:pt>
                <c:pt idx="12">
                  <c:v>سمنان</c:v>
                </c:pt>
                <c:pt idx="13">
                  <c:v>سیستان و بلوچستان</c:v>
                </c:pt>
                <c:pt idx="14">
                  <c:v>فارس</c:v>
                </c:pt>
                <c:pt idx="15">
                  <c:v>قزوین</c:v>
                </c:pt>
                <c:pt idx="16">
                  <c:v>قم</c:v>
                </c:pt>
                <c:pt idx="17">
                  <c:v>کرمانشاه</c:v>
                </c:pt>
                <c:pt idx="18">
                  <c:v>کرمان</c:v>
                </c:pt>
                <c:pt idx="19">
                  <c:v>کهکیلویه وبویر احمد</c:v>
                </c:pt>
                <c:pt idx="20">
                  <c:v>گلستان</c:v>
                </c:pt>
                <c:pt idx="21">
                  <c:v>گیلان</c:v>
                </c:pt>
                <c:pt idx="22">
                  <c:v>لرستان</c:v>
                </c:pt>
                <c:pt idx="23">
                  <c:v>مازندران</c:v>
                </c:pt>
                <c:pt idx="24">
                  <c:v>مرکزی</c:v>
                </c:pt>
                <c:pt idx="25">
                  <c:v>هرمزگان</c:v>
                </c:pt>
                <c:pt idx="26">
                  <c:v>یزد</c:v>
                </c:pt>
              </c:strCache>
            </c:strRef>
          </c:cat>
          <c:val>
            <c:numRef>
              <c:f>Sheet1!$R$4:$R$30</c:f>
              <c:numCache>
                <c:formatCode>General</c:formatCode>
                <c:ptCount val="27"/>
                <c:pt idx="1">
                  <c:v>700</c:v>
                </c:pt>
                <c:pt idx="2">
                  <c:v>1000</c:v>
                </c:pt>
                <c:pt idx="3">
                  <c:v>900</c:v>
                </c:pt>
                <c:pt idx="4">
                  <c:v>76</c:v>
                </c:pt>
                <c:pt idx="5">
                  <c:v>1000</c:v>
                </c:pt>
                <c:pt idx="6">
                  <c:v>1800</c:v>
                </c:pt>
                <c:pt idx="7">
                  <c:v>587</c:v>
                </c:pt>
                <c:pt idx="8">
                  <c:v>19</c:v>
                </c:pt>
                <c:pt idx="9">
                  <c:v>280</c:v>
                </c:pt>
                <c:pt idx="10">
                  <c:v>1200</c:v>
                </c:pt>
                <c:pt idx="11">
                  <c:v>13950</c:v>
                </c:pt>
                <c:pt idx="12">
                  <c:v>4200</c:v>
                </c:pt>
                <c:pt idx="13">
                  <c:v>380</c:v>
                </c:pt>
                <c:pt idx="14">
                  <c:v>7300</c:v>
                </c:pt>
                <c:pt idx="15">
                  <c:v>6600</c:v>
                </c:pt>
                <c:pt idx="16">
                  <c:v>370</c:v>
                </c:pt>
                <c:pt idx="17">
                  <c:v>1000</c:v>
                </c:pt>
                <c:pt idx="18">
                  <c:v>1000</c:v>
                </c:pt>
                <c:pt idx="19">
                  <c:v>700</c:v>
                </c:pt>
                <c:pt idx="20">
                  <c:v>7000</c:v>
                </c:pt>
                <c:pt idx="21">
                  <c:v>7800</c:v>
                </c:pt>
                <c:pt idx="22">
                  <c:v>1700</c:v>
                </c:pt>
                <c:pt idx="23">
                  <c:v>1380</c:v>
                </c:pt>
                <c:pt idx="24">
                  <c:v>593</c:v>
                </c:pt>
                <c:pt idx="25">
                  <c:v>85</c:v>
                </c:pt>
                <c:pt idx="26">
                  <c:v>1610</c:v>
                </c:pt>
              </c:numCache>
            </c:numRef>
          </c:val>
        </c:ser>
        <c:ser>
          <c:idx val="2"/>
          <c:order val="2"/>
          <c:tx>
            <c:strRef>
              <c:f>Sheet1!$S$3</c:f>
              <c:strCache>
                <c:ptCount val="1"/>
                <c:pt idx="0">
                  <c:v>کل سطح</c:v>
                </c:pt>
              </c:strCache>
            </c:strRef>
          </c:tx>
          <c:invertIfNegative val="0"/>
          <c:cat>
            <c:strRef>
              <c:f>Sheet1!$P$4:$P$30</c:f>
              <c:strCache>
                <c:ptCount val="27"/>
                <c:pt idx="1">
                  <c:v>اردبیل</c:v>
                </c:pt>
                <c:pt idx="2">
                  <c:v>اصفهان</c:v>
                </c:pt>
                <c:pt idx="3">
                  <c:v>ایلام</c:v>
                </c:pt>
                <c:pt idx="4">
                  <c:v>بوشهر</c:v>
                </c:pt>
                <c:pt idx="5">
                  <c:v>تهران</c:v>
                </c:pt>
                <c:pt idx="6">
                  <c:v>جنوب استان کرمان</c:v>
                </c:pt>
                <c:pt idx="7">
                  <c:v>خراسان جنوبی</c:v>
                </c:pt>
                <c:pt idx="8">
                  <c:v>خراسان رضوی</c:v>
                </c:pt>
                <c:pt idx="9">
                  <c:v>خراسان شمالی</c:v>
                </c:pt>
                <c:pt idx="10">
                  <c:v>خوزستان</c:v>
                </c:pt>
                <c:pt idx="11">
                  <c:v>زنجان</c:v>
                </c:pt>
                <c:pt idx="12">
                  <c:v>سمنان</c:v>
                </c:pt>
                <c:pt idx="13">
                  <c:v>سیستان و بلوچستان</c:v>
                </c:pt>
                <c:pt idx="14">
                  <c:v>فارس</c:v>
                </c:pt>
                <c:pt idx="15">
                  <c:v>قزوین</c:v>
                </c:pt>
                <c:pt idx="16">
                  <c:v>قم</c:v>
                </c:pt>
                <c:pt idx="17">
                  <c:v>کرمانشاه</c:v>
                </c:pt>
                <c:pt idx="18">
                  <c:v>کرمان</c:v>
                </c:pt>
                <c:pt idx="19">
                  <c:v>کهکیلویه وبویر احمد</c:v>
                </c:pt>
                <c:pt idx="20">
                  <c:v>گلستان</c:v>
                </c:pt>
                <c:pt idx="21">
                  <c:v>گیلان</c:v>
                </c:pt>
                <c:pt idx="22">
                  <c:v>لرستان</c:v>
                </c:pt>
                <c:pt idx="23">
                  <c:v>مازندران</c:v>
                </c:pt>
                <c:pt idx="24">
                  <c:v>مرکزی</c:v>
                </c:pt>
                <c:pt idx="25">
                  <c:v>هرمزگان</c:v>
                </c:pt>
                <c:pt idx="26">
                  <c:v>یزد</c:v>
                </c:pt>
              </c:strCache>
            </c:strRef>
          </c:cat>
          <c:val>
            <c:numRef>
              <c:f>Sheet1!$S$4:$S$30</c:f>
              <c:numCache>
                <c:formatCode>General</c:formatCode>
                <c:ptCount val="27"/>
                <c:pt idx="1">
                  <c:v>820</c:v>
                </c:pt>
                <c:pt idx="2">
                  <c:v>1120</c:v>
                </c:pt>
                <c:pt idx="3">
                  <c:v>1120</c:v>
                </c:pt>
                <c:pt idx="4">
                  <c:v>76</c:v>
                </c:pt>
                <c:pt idx="5">
                  <c:v>1440</c:v>
                </c:pt>
                <c:pt idx="6">
                  <c:v>2250</c:v>
                </c:pt>
                <c:pt idx="7">
                  <c:v>809</c:v>
                </c:pt>
                <c:pt idx="8">
                  <c:v>57</c:v>
                </c:pt>
                <c:pt idx="9">
                  <c:v>430</c:v>
                </c:pt>
                <c:pt idx="10">
                  <c:v>1270</c:v>
                </c:pt>
                <c:pt idx="11">
                  <c:v>19800</c:v>
                </c:pt>
                <c:pt idx="12">
                  <c:v>5280</c:v>
                </c:pt>
                <c:pt idx="13">
                  <c:v>530</c:v>
                </c:pt>
                <c:pt idx="14">
                  <c:v>13300</c:v>
                </c:pt>
                <c:pt idx="15">
                  <c:v>8950</c:v>
                </c:pt>
                <c:pt idx="16">
                  <c:v>770</c:v>
                </c:pt>
                <c:pt idx="17">
                  <c:v>1150</c:v>
                </c:pt>
                <c:pt idx="18">
                  <c:v>1640</c:v>
                </c:pt>
                <c:pt idx="19">
                  <c:v>850</c:v>
                </c:pt>
                <c:pt idx="20">
                  <c:v>10000</c:v>
                </c:pt>
                <c:pt idx="21">
                  <c:v>9320</c:v>
                </c:pt>
                <c:pt idx="22">
                  <c:v>2100</c:v>
                </c:pt>
                <c:pt idx="23">
                  <c:v>1770</c:v>
                </c:pt>
                <c:pt idx="24">
                  <c:v>793</c:v>
                </c:pt>
                <c:pt idx="25">
                  <c:v>135</c:v>
                </c:pt>
                <c:pt idx="26">
                  <c:v>2310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0400768"/>
        <c:axId val="230402688"/>
        <c:axId val="0"/>
      </c:bar3DChart>
      <c:catAx>
        <c:axId val="2304007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30402688"/>
        <c:crosses val="autoZero"/>
        <c:auto val="1"/>
        <c:lblAlgn val="ctr"/>
        <c:lblOffset val="100"/>
        <c:noMultiLvlLbl val="0"/>
      </c:catAx>
      <c:valAx>
        <c:axId val="2304026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304007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497238498244974"/>
          <c:y val="0.29089512321738209"/>
          <c:w val="0.11813012171870153"/>
          <c:h val="0.3808370306376215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Sheet1!$C$5:$C$30</c:f>
              <c:strCache>
                <c:ptCount val="1"/>
                <c:pt idx="0">
                  <c:v>اردبيل اصفهان ايلام بوشهر تهران جيرفت خراسان (جنوبی) رضوی شمالی خوزستان زنجان سمنان سيستان و بلوچستان فارس قزوين قم كرمان كرمانشاه كهگيلويه و بوير احمد گلستان گيلان لرستان مازندران مركزي هرمزگان يزد</c:v>
                </c:pt>
              </c:strCache>
            </c:strRef>
          </c:tx>
          <c:invertIfNegative val="0"/>
          <c:cat>
            <c:strRef>
              <c:f>Sheet1!$C$5:$C$30</c:f>
              <c:strCache>
                <c:ptCount val="26"/>
                <c:pt idx="0">
                  <c:v>اردبيل</c:v>
                </c:pt>
                <c:pt idx="1">
                  <c:v>اصفهان</c:v>
                </c:pt>
                <c:pt idx="2">
                  <c:v>ايلام</c:v>
                </c:pt>
                <c:pt idx="3">
                  <c:v>بوشهر</c:v>
                </c:pt>
                <c:pt idx="4">
                  <c:v>تهران</c:v>
                </c:pt>
                <c:pt idx="5">
                  <c:v>جيرفت</c:v>
                </c:pt>
                <c:pt idx="6">
                  <c:v>خراسان (جنوبی)</c:v>
                </c:pt>
                <c:pt idx="7">
                  <c:v>رضوی</c:v>
                </c:pt>
                <c:pt idx="8">
                  <c:v>شمالی</c:v>
                </c:pt>
                <c:pt idx="9">
                  <c:v>خوزستان</c:v>
                </c:pt>
                <c:pt idx="10">
                  <c:v>زنجان</c:v>
                </c:pt>
                <c:pt idx="11">
                  <c:v>سمنان</c:v>
                </c:pt>
                <c:pt idx="12">
                  <c:v>سيستان و بلوچستان</c:v>
                </c:pt>
                <c:pt idx="13">
                  <c:v>فارس</c:v>
                </c:pt>
                <c:pt idx="14">
                  <c:v>قزوين</c:v>
                </c:pt>
                <c:pt idx="15">
                  <c:v>قم</c:v>
                </c:pt>
                <c:pt idx="16">
                  <c:v>كرمان</c:v>
                </c:pt>
                <c:pt idx="17">
                  <c:v>كرمانشاه</c:v>
                </c:pt>
                <c:pt idx="18">
                  <c:v>كهگيلويه و بوير احمد</c:v>
                </c:pt>
                <c:pt idx="19">
                  <c:v>گلستان</c:v>
                </c:pt>
                <c:pt idx="20">
                  <c:v>گيلان</c:v>
                </c:pt>
                <c:pt idx="21">
                  <c:v>لرستان</c:v>
                </c:pt>
                <c:pt idx="22">
                  <c:v>مازندران</c:v>
                </c:pt>
                <c:pt idx="23">
                  <c:v>مركزي</c:v>
                </c:pt>
                <c:pt idx="24">
                  <c:v>هرمزگان</c:v>
                </c:pt>
                <c:pt idx="25">
                  <c:v>يزد</c:v>
                </c:pt>
              </c:strCache>
            </c:strRef>
          </c:cat>
          <c:val>
            <c:numRef>
              <c:f>Sheet1!$D$5:$D$30</c:f>
              <c:numCache>
                <c:formatCode>0</c:formatCode>
                <c:ptCount val="26"/>
                <c:pt idx="0">
                  <c:v>179.44</c:v>
                </c:pt>
                <c:pt idx="1">
                  <c:v>710</c:v>
                </c:pt>
                <c:pt idx="2">
                  <c:v>1050</c:v>
                </c:pt>
                <c:pt idx="3">
                  <c:v>53.1</c:v>
                </c:pt>
                <c:pt idx="4">
                  <c:v>614.6</c:v>
                </c:pt>
                <c:pt idx="5">
                  <c:v>3481</c:v>
                </c:pt>
                <c:pt idx="6">
                  <c:v>124</c:v>
                </c:pt>
                <c:pt idx="7">
                  <c:v>15</c:v>
                </c:pt>
                <c:pt idx="8">
                  <c:v>51.1</c:v>
                </c:pt>
                <c:pt idx="9">
                  <c:v>1709</c:v>
                </c:pt>
                <c:pt idx="10">
                  <c:v>20000</c:v>
                </c:pt>
                <c:pt idx="11">
                  <c:v>4100</c:v>
                </c:pt>
                <c:pt idx="12">
                  <c:v>280</c:v>
                </c:pt>
                <c:pt idx="13">
                  <c:v>19300</c:v>
                </c:pt>
                <c:pt idx="14">
                  <c:v>18500</c:v>
                </c:pt>
                <c:pt idx="15">
                  <c:v>27</c:v>
                </c:pt>
                <c:pt idx="16">
                  <c:v>300</c:v>
                </c:pt>
                <c:pt idx="17">
                  <c:v>2523</c:v>
                </c:pt>
                <c:pt idx="18">
                  <c:v>450</c:v>
                </c:pt>
                <c:pt idx="19">
                  <c:v>500</c:v>
                </c:pt>
                <c:pt idx="20">
                  <c:v>15650</c:v>
                </c:pt>
                <c:pt idx="21">
                  <c:v>1196.8</c:v>
                </c:pt>
                <c:pt idx="22">
                  <c:v>236</c:v>
                </c:pt>
                <c:pt idx="23">
                  <c:v>10</c:v>
                </c:pt>
                <c:pt idx="24">
                  <c:v>70</c:v>
                </c:pt>
                <c:pt idx="25">
                  <c:v>1804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3072128"/>
        <c:axId val="233073664"/>
        <c:axId val="0"/>
      </c:bar3DChart>
      <c:catAx>
        <c:axId val="2330721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233073664"/>
        <c:crosses val="autoZero"/>
        <c:auto val="1"/>
        <c:lblAlgn val="ctr"/>
        <c:lblOffset val="100"/>
        <c:noMultiLvlLbl val="0"/>
      </c:catAx>
      <c:valAx>
        <c:axId val="233073664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2330721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Sheet1!$Z$3</c:f>
              <c:strCache>
                <c:ptCount val="1"/>
                <c:pt idx="0">
                  <c:v>عملکرد</c:v>
                </c:pt>
              </c:strCache>
            </c:strRef>
          </c:tx>
          <c:invertIfNegative val="0"/>
          <c:cat>
            <c:strRef>
              <c:f>Sheet1!$Y$4:$Y$30</c:f>
              <c:strCache>
                <c:ptCount val="27"/>
                <c:pt idx="1">
                  <c:v>اردبیل</c:v>
                </c:pt>
                <c:pt idx="2">
                  <c:v>اصفهان</c:v>
                </c:pt>
                <c:pt idx="3">
                  <c:v>ایلام</c:v>
                </c:pt>
                <c:pt idx="4">
                  <c:v>بوشهر</c:v>
                </c:pt>
                <c:pt idx="5">
                  <c:v>تهران</c:v>
                </c:pt>
                <c:pt idx="6">
                  <c:v>جنوب استان کرمان</c:v>
                </c:pt>
                <c:pt idx="7">
                  <c:v>خراسان جنوبی</c:v>
                </c:pt>
                <c:pt idx="8">
                  <c:v>خراسان رضوی</c:v>
                </c:pt>
                <c:pt idx="9">
                  <c:v>خراسان شمالی</c:v>
                </c:pt>
                <c:pt idx="10">
                  <c:v>خوزستان</c:v>
                </c:pt>
                <c:pt idx="11">
                  <c:v>زنجان</c:v>
                </c:pt>
                <c:pt idx="12">
                  <c:v>سمنان</c:v>
                </c:pt>
                <c:pt idx="13">
                  <c:v>سیستان و بلوچستان</c:v>
                </c:pt>
                <c:pt idx="14">
                  <c:v>فارس</c:v>
                </c:pt>
                <c:pt idx="15">
                  <c:v>قزوین</c:v>
                </c:pt>
                <c:pt idx="16">
                  <c:v>قم</c:v>
                </c:pt>
                <c:pt idx="17">
                  <c:v>کرمانشاه</c:v>
                </c:pt>
                <c:pt idx="18">
                  <c:v>کرمان</c:v>
                </c:pt>
                <c:pt idx="19">
                  <c:v>کهکیلویه وبویر احمد</c:v>
                </c:pt>
                <c:pt idx="20">
                  <c:v>گلستان</c:v>
                </c:pt>
                <c:pt idx="21">
                  <c:v>گیلان</c:v>
                </c:pt>
                <c:pt idx="22">
                  <c:v>لرستان</c:v>
                </c:pt>
                <c:pt idx="23">
                  <c:v>مازندران</c:v>
                </c:pt>
                <c:pt idx="24">
                  <c:v>مرکزی</c:v>
                </c:pt>
                <c:pt idx="25">
                  <c:v>هرمزگان</c:v>
                </c:pt>
                <c:pt idx="26">
                  <c:v>یزد</c:v>
                </c:pt>
              </c:strCache>
            </c:strRef>
          </c:cat>
          <c:val>
            <c:numRef>
              <c:f>Sheet1!$Z$4:$Z$30</c:f>
              <c:numCache>
                <c:formatCode>0;[Red]0</c:formatCode>
                <c:ptCount val="27"/>
                <c:pt idx="1">
                  <c:v>1442.8571428571429</c:v>
                </c:pt>
                <c:pt idx="2">
                  <c:v>435</c:v>
                </c:pt>
                <c:pt idx="3">
                  <c:v>838.88888888888891</c:v>
                </c:pt>
                <c:pt idx="4">
                  <c:v>2973.6842105263158</c:v>
                </c:pt>
                <c:pt idx="5">
                  <c:v>1874</c:v>
                </c:pt>
                <c:pt idx="6">
                  <c:v>2703.3333333333335</c:v>
                </c:pt>
                <c:pt idx="7">
                  <c:v>367.97274275979555</c:v>
                </c:pt>
                <c:pt idx="8">
                  <c:v>578.9473684210526</c:v>
                </c:pt>
                <c:pt idx="9">
                  <c:v>350</c:v>
                </c:pt>
                <c:pt idx="10">
                  <c:v>1523.3333333333333</c:v>
                </c:pt>
                <c:pt idx="11">
                  <c:v>2700.5734767025087</c:v>
                </c:pt>
                <c:pt idx="12">
                  <c:v>1094.5238095238096</c:v>
                </c:pt>
                <c:pt idx="13">
                  <c:v>1150</c:v>
                </c:pt>
                <c:pt idx="14">
                  <c:v>4083.6986301369861</c:v>
                </c:pt>
                <c:pt idx="15">
                  <c:v>3225</c:v>
                </c:pt>
                <c:pt idx="16">
                  <c:v>335.13513513513516</c:v>
                </c:pt>
                <c:pt idx="17">
                  <c:v>377</c:v>
                </c:pt>
                <c:pt idx="18">
                  <c:v>2960</c:v>
                </c:pt>
                <c:pt idx="19">
                  <c:v>584.28571428571433</c:v>
                </c:pt>
                <c:pt idx="20">
                  <c:v>570.71428571428567</c:v>
                </c:pt>
                <c:pt idx="21">
                  <c:v>3187.6923076923076</c:v>
                </c:pt>
                <c:pt idx="22">
                  <c:v>1329.4117647058824</c:v>
                </c:pt>
                <c:pt idx="23">
                  <c:v>191.30434782608697</c:v>
                </c:pt>
                <c:pt idx="24">
                  <c:v>1121.41652613828</c:v>
                </c:pt>
                <c:pt idx="25">
                  <c:v>1305.8823529411766</c:v>
                </c:pt>
                <c:pt idx="26">
                  <c:v>1385.0931677018634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3227776"/>
        <c:axId val="233229312"/>
        <c:axId val="0"/>
      </c:bar3DChart>
      <c:catAx>
        <c:axId val="2332277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33229312"/>
        <c:crosses val="autoZero"/>
        <c:auto val="1"/>
        <c:lblAlgn val="ctr"/>
        <c:lblOffset val="100"/>
        <c:noMultiLvlLbl val="0"/>
      </c:catAx>
      <c:valAx>
        <c:axId val="233229312"/>
        <c:scaling>
          <c:orientation val="minMax"/>
        </c:scaling>
        <c:delete val="0"/>
        <c:axPos val="l"/>
        <c:numFmt formatCode="0;[Red]0" sourceLinked="1"/>
        <c:majorTickMark val="out"/>
        <c:minorTickMark val="none"/>
        <c:tickLblPos val="nextTo"/>
        <c:crossAx val="23322777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a-IR" dirty="0"/>
              <a:t>(هزارتن)</a:t>
            </a:r>
          </a:p>
        </c:rich>
      </c:tx>
      <c:layout/>
      <c:overlay val="0"/>
    </c:title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Sheet1!$B$2</c:f>
              <c:strCache>
                <c:ptCount val="1"/>
                <c:pt idx="0">
                  <c:v>میزان تولید (تن)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8FF-45EC-A89A-4CB2B0AD64E9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8FF-45EC-A89A-4CB2B0AD64E9}"/>
              </c:ext>
            </c:extLst>
          </c:dPt>
          <c:dPt>
            <c:idx val="4"/>
            <c:bubble3D val="0"/>
            <c:spPr>
              <a:solidFill>
                <a:schemeClr val="bg1">
                  <a:lumMod val="9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8FF-45EC-A89A-4CB2B0AD64E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cs typeface="B Mitra" panose="00000400000000000000" pitchFamily="2" charset="-78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Sheet1!$A$3:$A$12</c:f>
              <c:strCache>
                <c:ptCount val="10"/>
                <c:pt idx="0">
                  <c:v>اسپانیا</c:v>
                </c:pt>
                <c:pt idx="1">
                  <c:v>تونس</c:v>
                </c:pt>
                <c:pt idx="2">
                  <c:v>یونان</c:v>
                </c:pt>
                <c:pt idx="3">
                  <c:v>ایتالیا</c:v>
                </c:pt>
                <c:pt idx="4">
                  <c:v>ترکیه</c:v>
                </c:pt>
                <c:pt idx="5">
                  <c:v>مراکش</c:v>
                </c:pt>
                <c:pt idx="6">
                  <c:v>سوریه</c:v>
                </c:pt>
                <c:pt idx="7">
                  <c:v>الجزایر</c:v>
                </c:pt>
                <c:pt idx="8">
                  <c:v>پرتقال</c:v>
                </c:pt>
                <c:pt idx="9">
                  <c:v>آرژانتین</c:v>
                </c:pt>
              </c:strCache>
            </c:strRef>
          </c:cat>
          <c:val>
            <c:numRef>
              <c:f>Sheet1!$B$3:$B$12</c:f>
              <c:numCache>
                <c:formatCode>General</c:formatCode>
                <c:ptCount val="10"/>
                <c:pt idx="0">
                  <c:v>842.2</c:v>
                </c:pt>
                <c:pt idx="1">
                  <c:v>340</c:v>
                </c:pt>
                <c:pt idx="2">
                  <c:v>300</c:v>
                </c:pt>
                <c:pt idx="3">
                  <c:v>222</c:v>
                </c:pt>
                <c:pt idx="4">
                  <c:v>160</c:v>
                </c:pt>
                <c:pt idx="5">
                  <c:v>120</c:v>
                </c:pt>
                <c:pt idx="6">
                  <c:v>105</c:v>
                </c:pt>
                <c:pt idx="7">
                  <c:v>69.5</c:v>
                </c:pt>
                <c:pt idx="8">
                  <c:v>61</c:v>
                </c:pt>
                <c:pt idx="9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8FF-45EC-A89A-4CB2B0AD64E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83407357970328488"/>
          <c:y val="1.0180747112754761E-3"/>
          <c:w val="0.15057137105476492"/>
          <c:h val="0.99898195072342388"/>
        </c:manualLayout>
      </c:layout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'[Chart 4 in Microsoft PowerPoint]کل تولید'!$B$31:$M$31</c:f>
              <c:strCache>
                <c:ptCount val="1"/>
                <c:pt idx="0">
                  <c:v>1385 1386 1387 1388 1389 1390 1391 1392 1393 1394 1395 1396</c:v>
                </c:pt>
              </c:strCache>
            </c:strRef>
          </c:tx>
          <c:invertIfNegative val="0"/>
          <c:cat>
            <c:numRef>
              <c:f>'[Chart 4 in Microsoft PowerPoint]کل تولید'!$B$31:$M$31</c:f>
              <c:numCache>
                <c:formatCode>General</c:formatCode>
                <c:ptCount val="12"/>
                <c:pt idx="0">
                  <c:v>1385</c:v>
                </c:pt>
                <c:pt idx="1">
                  <c:v>1386</c:v>
                </c:pt>
                <c:pt idx="2">
                  <c:v>1387</c:v>
                </c:pt>
                <c:pt idx="3">
                  <c:v>1388</c:v>
                </c:pt>
                <c:pt idx="4">
                  <c:v>1389</c:v>
                </c:pt>
                <c:pt idx="5">
                  <c:v>1390</c:v>
                </c:pt>
                <c:pt idx="6">
                  <c:v>1391</c:v>
                </c:pt>
                <c:pt idx="7">
                  <c:v>1392</c:v>
                </c:pt>
                <c:pt idx="8">
                  <c:v>1393</c:v>
                </c:pt>
                <c:pt idx="9">
                  <c:v>1394</c:v>
                </c:pt>
                <c:pt idx="10">
                  <c:v>1395</c:v>
                </c:pt>
                <c:pt idx="11">
                  <c:v>1396</c:v>
                </c:pt>
              </c:numCache>
            </c:numRef>
          </c:cat>
          <c:val>
            <c:numRef>
              <c:f>'[Chart 4 in Microsoft PowerPoint]کل تولید'!$B$32:$M$32</c:f>
              <c:numCache>
                <c:formatCode>0</c:formatCode>
                <c:ptCount val="12"/>
                <c:pt idx="0">
                  <c:v>53830.400000000001</c:v>
                </c:pt>
                <c:pt idx="1">
                  <c:v>65770.7</c:v>
                </c:pt>
                <c:pt idx="2">
                  <c:v>27777.05</c:v>
                </c:pt>
                <c:pt idx="3">
                  <c:v>78441.2</c:v>
                </c:pt>
                <c:pt idx="4">
                  <c:v>58875</c:v>
                </c:pt>
                <c:pt idx="5">
                  <c:v>102980</c:v>
                </c:pt>
                <c:pt idx="6">
                  <c:v>69480</c:v>
                </c:pt>
                <c:pt idx="7">
                  <c:v>98810</c:v>
                </c:pt>
                <c:pt idx="8">
                  <c:v>95148.875</c:v>
                </c:pt>
                <c:pt idx="9">
                  <c:v>102117</c:v>
                </c:pt>
                <c:pt idx="10">
                  <c:v>108174</c:v>
                </c:pt>
                <c:pt idx="11">
                  <c:v>92934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3433728"/>
        <c:axId val="233435520"/>
        <c:axId val="0"/>
      </c:bar3DChart>
      <c:catAx>
        <c:axId val="233433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3435520"/>
        <c:crosses val="autoZero"/>
        <c:auto val="1"/>
        <c:lblAlgn val="ctr"/>
        <c:lblOffset val="100"/>
        <c:noMultiLvlLbl val="0"/>
      </c:catAx>
      <c:valAx>
        <c:axId val="233435520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crossAx val="2334337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="1"/>
      </a:pPr>
      <a:endParaRPr lang="en-US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1"/>
          <c:order val="0"/>
          <c:invertIfNegative val="0"/>
          <c:cat>
            <c:numRef>
              <c:f>'[Chart 4 in Microsoft PowerPoint]عملکرد 2'!$D$32:$O$32</c:f>
              <c:numCache>
                <c:formatCode>General</c:formatCode>
                <c:ptCount val="12"/>
                <c:pt idx="0">
                  <c:v>1385</c:v>
                </c:pt>
                <c:pt idx="1">
                  <c:v>1386</c:v>
                </c:pt>
                <c:pt idx="2">
                  <c:v>1387</c:v>
                </c:pt>
                <c:pt idx="3">
                  <c:v>1388</c:v>
                </c:pt>
                <c:pt idx="4">
                  <c:v>1389</c:v>
                </c:pt>
                <c:pt idx="5">
                  <c:v>1390</c:v>
                </c:pt>
                <c:pt idx="6">
                  <c:v>1391</c:v>
                </c:pt>
                <c:pt idx="7">
                  <c:v>1392</c:v>
                </c:pt>
                <c:pt idx="8">
                  <c:v>1393</c:v>
                </c:pt>
                <c:pt idx="9">
                  <c:v>1394</c:v>
                </c:pt>
                <c:pt idx="10">
                  <c:v>1395</c:v>
                </c:pt>
                <c:pt idx="11">
                  <c:v>1396</c:v>
                </c:pt>
              </c:numCache>
            </c:numRef>
          </c:cat>
          <c:val>
            <c:numRef>
              <c:f>'[Chart 4 in Microsoft PowerPoint]عملکرد 2'!$D$33:$O$33</c:f>
              <c:numCache>
                <c:formatCode>0;[Red]0</c:formatCode>
                <c:ptCount val="12"/>
                <c:pt idx="0">
                  <c:v>2160.90883545422</c:v>
                </c:pt>
                <c:pt idx="1">
                  <c:v>2222.6791971674911</c:v>
                </c:pt>
                <c:pt idx="2">
                  <c:v>935.78826973643208</c:v>
                </c:pt>
                <c:pt idx="3">
                  <c:v>1463.8121646453715</c:v>
                </c:pt>
                <c:pt idx="4">
                  <c:v>1099.0102281218565</c:v>
                </c:pt>
                <c:pt idx="5">
                  <c:v>2029.9141457983928</c:v>
                </c:pt>
                <c:pt idx="6">
                  <c:v>1420.5858178591436</c:v>
                </c:pt>
                <c:pt idx="7">
                  <c:v>1927.8220482012903</c:v>
                </c:pt>
                <c:pt idx="8">
                  <c:v>2119.8368051687648</c:v>
                </c:pt>
                <c:pt idx="9">
                  <c:v>1951.7813455657492</c:v>
                </c:pt>
                <c:pt idx="10">
                  <c:v>1970.5762336413186</c:v>
                </c:pt>
                <c:pt idx="11" formatCode="General">
                  <c:v>2268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3649664"/>
        <c:axId val="233651200"/>
        <c:axId val="0"/>
      </c:bar3DChart>
      <c:catAx>
        <c:axId val="233649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3651200"/>
        <c:crosses val="autoZero"/>
        <c:auto val="1"/>
        <c:lblAlgn val="ctr"/>
        <c:lblOffset val="100"/>
        <c:noMultiLvlLbl val="0"/>
      </c:catAx>
      <c:valAx>
        <c:axId val="233651200"/>
        <c:scaling>
          <c:orientation val="minMax"/>
        </c:scaling>
        <c:delete val="0"/>
        <c:axPos val="l"/>
        <c:numFmt formatCode="0;[Red]0" sourceLinked="1"/>
        <c:majorTickMark val="out"/>
        <c:minorTickMark val="none"/>
        <c:tickLblPos val="nextTo"/>
        <c:crossAx val="2336496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="1"/>
      </a:pPr>
      <a:endParaRPr lang="en-US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'تولید کنسرو'!$D$34:$O$34</c:f>
              <c:strCache>
                <c:ptCount val="1"/>
                <c:pt idx="0">
                  <c:v>1385 1386 1387 1388 1389 1390 1391 1392 1393 1394 1395 1396</c:v>
                </c:pt>
              </c:strCache>
            </c:strRef>
          </c:tx>
          <c:invertIfNegative val="0"/>
          <c:cat>
            <c:numRef>
              <c:f>'تولید کنسرو'!$D$34:$O$34</c:f>
              <c:numCache>
                <c:formatCode>General</c:formatCode>
                <c:ptCount val="12"/>
                <c:pt idx="0">
                  <c:v>1385</c:v>
                </c:pt>
                <c:pt idx="1">
                  <c:v>1386</c:v>
                </c:pt>
                <c:pt idx="2">
                  <c:v>1387</c:v>
                </c:pt>
                <c:pt idx="3">
                  <c:v>1388</c:v>
                </c:pt>
                <c:pt idx="4">
                  <c:v>1389</c:v>
                </c:pt>
                <c:pt idx="5">
                  <c:v>1390</c:v>
                </c:pt>
                <c:pt idx="6">
                  <c:v>1391</c:v>
                </c:pt>
                <c:pt idx="7">
                  <c:v>1392</c:v>
                </c:pt>
                <c:pt idx="8">
                  <c:v>1393</c:v>
                </c:pt>
                <c:pt idx="9">
                  <c:v>1394</c:v>
                </c:pt>
                <c:pt idx="10">
                  <c:v>1395</c:v>
                </c:pt>
                <c:pt idx="11">
                  <c:v>1396</c:v>
                </c:pt>
              </c:numCache>
            </c:numRef>
          </c:cat>
          <c:val>
            <c:numRef>
              <c:f>'تولید کنسرو'!$D$35:$O$35</c:f>
              <c:numCache>
                <c:formatCode>0</c:formatCode>
                <c:ptCount val="12"/>
                <c:pt idx="0">
                  <c:v>26915.200000000001</c:v>
                </c:pt>
                <c:pt idx="1">
                  <c:v>36173.885000000002</c:v>
                </c:pt>
                <c:pt idx="2">
                  <c:v>15277.377500000001</c:v>
                </c:pt>
                <c:pt idx="3">
                  <c:v>47064.719999999994</c:v>
                </c:pt>
                <c:pt idx="4">
                  <c:v>35325</c:v>
                </c:pt>
                <c:pt idx="5">
                  <c:v>61788</c:v>
                </c:pt>
                <c:pt idx="6">
                  <c:v>48223.44</c:v>
                </c:pt>
                <c:pt idx="7">
                  <c:v>67637.904999999999</c:v>
                </c:pt>
                <c:pt idx="8">
                  <c:v>68227</c:v>
                </c:pt>
                <c:pt idx="9">
                  <c:v>66376.179999999993</c:v>
                </c:pt>
                <c:pt idx="10">
                  <c:v>70312.840000000011</c:v>
                </c:pt>
                <c:pt idx="11">
                  <c:v>61844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3822464"/>
        <c:axId val="233824256"/>
        <c:axId val="0"/>
      </c:bar3DChart>
      <c:catAx>
        <c:axId val="233822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3824256"/>
        <c:crosses val="autoZero"/>
        <c:auto val="1"/>
        <c:lblAlgn val="ctr"/>
        <c:lblOffset val="100"/>
        <c:noMultiLvlLbl val="0"/>
      </c:catAx>
      <c:valAx>
        <c:axId val="233824256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crossAx val="2338224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b="1"/>
      </a:pPr>
      <a:endParaRPr lang="en-US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'تولید روغن'!$T$33:$AE$33</c:f>
              <c:strCache>
                <c:ptCount val="1"/>
                <c:pt idx="0">
                  <c:v>1385 1386 1387 1388 1389 1390 1391 1392 1393 1394 1395 1396</c:v>
                </c:pt>
              </c:strCache>
            </c:strRef>
          </c:tx>
          <c:invertIfNegative val="0"/>
          <c:cat>
            <c:numRef>
              <c:f>'تولید روغن'!$T$33:$AE$33</c:f>
              <c:numCache>
                <c:formatCode>General</c:formatCode>
                <c:ptCount val="12"/>
                <c:pt idx="0">
                  <c:v>1385</c:v>
                </c:pt>
                <c:pt idx="1">
                  <c:v>1386</c:v>
                </c:pt>
                <c:pt idx="2">
                  <c:v>1387</c:v>
                </c:pt>
                <c:pt idx="3">
                  <c:v>1388</c:v>
                </c:pt>
                <c:pt idx="4">
                  <c:v>1389</c:v>
                </c:pt>
                <c:pt idx="5">
                  <c:v>1390</c:v>
                </c:pt>
                <c:pt idx="6">
                  <c:v>1391</c:v>
                </c:pt>
                <c:pt idx="7">
                  <c:v>1392</c:v>
                </c:pt>
                <c:pt idx="8">
                  <c:v>1393</c:v>
                </c:pt>
                <c:pt idx="9">
                  <c:v>1394</c:v>
                </c:pt>
                <c:pt idx="10">
                  <c:v>1395</c:v>
                </c:pt>
                <c:pt idx="11">
                  <c:v>1396</c:v>
                </c:pt>
              </c:numCache>
            </c:numRef>
          </c:cat>
          <c:val>
            <c:numRef>
              <c:f>'تولید روغن'!$T$34:$AE$34</c:f>
              <c:numCache>
                <c:formatCode>0</c:formatCode>
                <c:ptCount val="12"/>
                <c:pt idx="0">
                  <c:v>4845</c:v>
                </c:pt>
                <c:pt idx="1">
                  <c:v>5327</c:v>
                </c:pt>
                <c:pt idx="2">
                  <c:v>2125</c:v>
                </c:pt>
                <c:pt idx="3">
                  <c:v>5334.0016000000014</c:v>
                </c:pt>
                <c:pt idx="4">
                  <c:v>4003.5000000000005</c:v>
                </c:pt>
                <c:pt idx="5">
                  <c:v>7002.6399999999994</c:v>
                </c:pt>
                <c:pt idx="6">
                  <c:v>3763.9224000000004</c:v>
                </c:pt>
                <c:pt idx="7">
                  <c:v>4891.1228499999997</c:v>
                </c:pt>
                <c:pt idx="8">
                  <c:v>4566.3844499999996</c:v>
                </c:pt>
                <c:pt idx="9">
                  <c:v>6075.9733999999989</c:v>
                </c:pt>
                <c:pt idx="10">
                  <c:v>6436.3292000000001</c:v>
                </c:pt>
                <c:pt idx="11">
                  <c:v>5023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4046208"/>
        <c:axId val="234047744"/>
        <c:axId val="0"/>
      </c:bar3DChart>
      <c:catAx>
        <c:axId val="234046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4047744"/>
        <c:crosses val="autoZero"/>
        <c:auto val="1"/>
        <c:lblAlgn val="ctr"/>
        <c:lblOffset val="100"/>
        <c:noMultiLvlLbl val="0"/>
      </c:catAx>
      <c:valAx>
        <c:axId val="234047744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crossAx val="2340462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b="1"/>
      </a:pPr>
      <a:endParaRPr lang="en-US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fa-IR" sz="2000" dirty="0"/>
              <a:t>واردات روغن </a:t>
            </a:r>
            <a:r>
              <a:rPr lang="fa-IR" sz="2000" dirty="0" smtClean="0"/>
              <a:t>کشور </a:t>
            </a:r>
            <a:r>
              <a:rPr lang="fa-IR" sz="2000" dirty="0"/>
              <a:t>1390-1396 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Sheet2!$D$2:$J$2</c:f>
              <c:strCache>
                <c:ptCount val="1"/>
                <c:pt idx="0">
                  <c:v>90 91 92 93 94 95 96</c:v>
                </c:pt>
              </c:strCache>
            </c:strRef>
          </c:tx>
          <c:invertIfNegative val="0"/>
          <c:cat>
            <c:numRef>
              <c:f>Sheet2!$D$2:$J$2</c:f>
              <c:numCache>
                <c:formatCode>General</c:formatCode>
                <c:ptCount val="7"/>
                <c:pt idx="0">
                  <c:v>90</c:v>
                </c:pt>
                <c:pt idx="1">
                  <c:v>91</c:v>
                </c:pt>
                <c:pt idx="2">
                  <c:v>92</c:v>
                </c:pt>
                <c:pt idx="3">
                  <c:v>93</c:v>
                </c:pt>
                <c:pt idx="4">
                  <c:v>94</c:v>
                </c:pt>
                <c:pt idx="5">
                  <c:v>95</c:v>
                </c:pt>
                <c:pt idx="6">
                  <c:v>96</c:v>
                </c:pt>
              </c:numCache>
            </c:numRef>
          </c:cat>
          <c:val>
            <c:numRef>
              <c:f>Sheet2!$D$9:$J$9</c:f>
              <c:numCache>
                <c:formatCode>General</c:formatCode>
                <c:ptCount val="7"/>
                <c:pt idx="0" formatCode="0">
                  <c:v>4756811.1899999995</c:v>
                </c:pt>
                <c:pt idx="1">
                  <c:v>4558137.09</c:v>
                </c:pt>
                <c:pt idx="2" formatCode="0">
                  <c:v>5270839.18</c:v>
                </c:pt>
                <c:pt idx="3" formatCode="0">
                  <c:v>5835624.0359999994</c:v>
                </c:pt>
                <c:pt idx="4" formatCode="0">
                  <c:v>5249418</c:v>
                </c:pt>
                <c:pt idx="5" formatCode="0">
                  <c:v>6051470.5279999999</c:v>
                </c:pt>
                <c:pt idx="6">
                  <c:v>6295656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2048896"/>
        <c:axId val="212054784"/>
        <c:axId val="0"/>
      </c:bar3DChart>
      <c:catAx>
        <c:axId val="212048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2054784"/>
        <c:crosses val="autoZero"/>
        <c:auto val="1"/>
        <c:lblAlgn val="ctr"/>
        <c:lblOffset val="100"/>
        <c:noMultiLvlLbl val="0"/>
      </c:catAx>
      <c:valAx>
        <c:axId val="212054784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crossAx val="2120488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="1"/>
      </a:pPr>
      <a:endParaRPr lang="en-US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fa-IR" sz="2000" dirty="0"/>
              <a:t>صادرات روغن </a:t>
            </a:r>
            <a:r>
              <a:rPr lang="fa-IR" sz="2000" dirty="0" smtClean="0"/>
              <a:t>کشور </a:t>
            </a:r>
            <a:r>
              <a:rPr lang="fa-IR" sz="2000" dirty="0"/>
              <a:t>1390-1396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034951881014872"/>
          <c:y val="0.21204870224555264"/>
          <c:w val="0.85520603674540685"/>
          <c:h val="0.6951195683872849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Sheet2!$D$2:$J$2</c:f>
              <c:strCache>
                <c:ptCount val="1"/>
                <c:pt idx="0">
                  <c:v>90 91 92 93 94 95 96</c:v>
                </c:pt>
              </c:strCache>
            </c:strRef>
          </c:tx>
          <c:invertIfNegative val="0"/>
          <c:cat>
            <c:numRef>
              <c:f>Sheet2!$D$2:$J$2</c:f>
              <c:numCache>
                <c:formatCode>General</c:formatCode>
                <c:ptCount val="7"/>
                <c:pt idx="0">
                  <c:v>90</c:v>
                </c:pt>
                <c:pt idx="1">
                  <c:v>91</c:v>
                </c:pt>
                <c:pt idx="2">
                  <c:v>92</c:v>
                </c:pt>
                <c:pt idx="3">
                  <c:v>93</c:v>
                </c:pt>
                <c:pt idx="4">
                  <c:v>94</c:v>
                </c:pt>
                <c:pt idx="5">
                  <c:v>95</c:v>
                </c:pt>
                <c:pt idx="6">
                  <c:v>96</c:v>
                </c:pt>
              </c:numCache>
            </c:numRef>
          </c:cat>
          <c:val>
            <c:numRef>
              <c:f>Sheet2!$D$20:$J$20</c:f>
              <c:numCache>
                <c:formatCode>General</c:formatCode>
                <c:ptCount val="7"/>
                <c:pt idx="0">
                  <c:v>5242</c:v>
                </c:pt>
                <c:pt idx="1">
                  <c:v>1051.25</c:v>
                </c:pt>
                <c:pt idx="2">
                  <c:v>110</c:v>
                </c:pt>
                <c:pt idx="3">
                  <c:v>11197.6</c:v>
                </c:pt>
                <c:pt idx="4">
                  <c:v>11114.8</c:v>
                </c:pt>
                <c:pt idx="5">
                  <c:v>9231</c:v>
                </c:pt>
                <c:pt idx="6">
                  <c:v>7787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5996160"/>
        <c:axId val="226018432"/>
        <c:axId val="0"/>
      </c:bar3DChart>
      <c:catAx>
        <c:axId val="225996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26018432"/>
        <c:crosses val="autoZero"/>
        <c:auto val="1"/>
        <c:lblAlgn val="ctr"/>
        <c:lblOffset val="100"/>
        <c:noMultiLvlLbl val="0"/>
      </c:catAx>
      <c:valAx>
        <c:axId val="2260184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259961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="1"/>
      </a:pPr>
      <a:endParaRPr lang="en-US"/>
    </a:p>
  </c:tx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fa-IR" sz="2000" dirty="0"/>
              <a:t>صادرات کنسرو </a:t>
            </a:r>
            <a:r>
              <a:rPr lang="fa-IR" sz="2000" dirty="0" smtClean="0"/>
              <a:t>کشور </a:t>
            </a:r>
            <a:r>
              <a:rPr lang="fa-IR" sz="2000" dirty="0"/>
              <a:t>1390-1396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Sheet2!$D$2:$J$2</c:f>
              <c:strCache>
                <c:ptCount val="1"/>
                <c:pt idx="0">
                  <c:v>90 91 92 93 94 95 96</c:v>
                </c:pt>
              </c:strCache>
            </c:strRef>
          </c:tx>
          <c:invertIfNegative val="0"/>
          <c:cat>
            <c:numRef>
              <c:f>Sheet2!$D$2:$J$2</c:f>
              <c:numCache>
                <c:formatCode>General</c:formatCode>
                <c:ptCount val="7"/>
                <c:pt idx="0">
                  <c:v>90</c:v>
                </c:pt>
                <c:pt idx="1">
                  <c:v>91</c:v>
                </c:pt>
                <c:pt idx="2">
                  <c:v>92</c:v>
                </c:pt>
                <c:pt idx="3">
                  <c:v>93</c:v>
                </c:pt>
                <c:pt idx="4">
                  <c:v>94</c:v>
                </c:pt>
                <c:pt idx="5">
                  <c:v>95</c:v>
                </c:pt>
                <c:pt idx="6">
                  <c:v>96</c:v>
                </c:pt>
              </c:numCache>
            </c:numRef>
          </c:cat>
          <c:val>
            <c:numRef>
              <c:f>Sheet2!$D$24:$J$24</c:f>
              <c:numCache>
                <c:formatCode>General</c:formatCode>
                <c:ptCount val="7"/>
                <c:pt idx="0">
                  <c:v>61702.2</c:v>
                </c:pt>
                <c:pt idx="1">
                  <c:v>22639.08</c:v>
                </c:pt>
                <c:pt idx="2">
                  <c:v>32910.800000000003</c:v>
                </c:pt>
                <c:pt idx="3">
                  <c:v>18758</c:v>
                </c:pt>
                <c:pt idx="4">
                  <c:v>35430</c:v>
                </c:pt>
                <c:pt idx="5">
                  <c:v>0</c:v>
                </c:pt>
                <c:pt idx="6">
                  <c:v>66786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3190144"/>
        <c:axId val="233192064"/>
        <c:axId val="0"/>
      </c:bar3DChart>
      <c:catAx>
        <c:axId val="233190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3192064"/>
        <c:crosses val="autoZero"/>
        <c:auto val="1"/>
        <c:lblAlgn val="ctr"/>
        <c:lblOffset val="100"/>
        <c:noMultiLvlLbl val="0"/>
      </c:catAx>
      <c:valAx>
        <c:axId val="2331920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331901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 b="1"/>
      </a:pPr>
      <a:endParaRPr lang="en-US"/>
    </a:p>
  </c:txPr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fa-IR" sz="2000" dirty="0"/>
              <a:t>واردات کنسرو </a:t>
            </a:r>
            <a:r>
              <a:rPr lang="fa-IR" sz="2000" dirty="0" smtClean="0"/>
              <a:t>کشور </a:t>
            </a:r>
            <a:r>
              <a:rPr lang="fa-IR" sz="2000" dirty="0"/>
              <a:t>1390-1396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Sheet2!$D$2:$J$2</c:f>
              <c:strCache>
                <c:ptCount val="1"/>
                <c:pt idx="0">
                  <c:v>90 91 92 93 94 95 96</c:v>
                </c:pt>
              </c:strCache>
            </c:strRef>
          </c:tx>
          <c:invertIfNegative val="0"/>
          <c:cat>
            <c:numRef>
              <c:f>Sheet2!$D$2:$J$2</c:f>
              <c:numCache>
                <c:formatCode>General</c:formatCode>
                <c:ptCount val="7"/>
                <c:pt idx="0">
                  <c:v>90</c:v>
                </c:pt>
                <c:pt idx="1">
                  <c:v>91</c:v>
                </c:pt>
                <c:pt idx="2">
                  <c:v>92</c:v>
                </c:pt>
                <c:pt idx="3">
                  <c:v>93</c:v>
                </c:pt>
                <c:pt idx="4">
                  <c:v>94</c:v>
                </c:pt>
                <c:pt idx="5">
                  <c:v>95</c:v>
                </c:pt>
                <c:pt idx="6">
                  <c:v>96</c:v>
                </c:pt>
              </c:numCache>
            </c:numRef>
          </c:cat>
          <c:val>
            <c:numRef>
              <c:f>Sheet2!$D$14:$J$14</c:f>
              <c:numCache>
                <c:formatCode>General</c:formatCode>
                <c:ptCount val="7"/>
                <c:pt idx="0">
                  <c:v>5801251.96</c:v>
                </c:pt>
                <c:pt idx="1">
                  <c:v>770393</c:v>
                </c:pt>
                <c:pt idx="2">
                  <c:v>486720</c:v>
                </c:pt>
                <c:pt idx="3">
                  <c:v>197121</c:v>
                </c:pt>
                <c:pt idx="4">
                  <c:v>14517</c:v>
                </c:pt>
                <c:pt idx="5" formatCode="0">
                  <c:v>15000</c:v>
                </c:pt>
                <c:pt idx="6">
                  <c:v>72670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3281408"/>
        <c:axId val="233282944"/>
        <c:axId val="0"/>
      </c:bar3DChart>
      <c:catAx>
        <c:axId val="233281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3282944"/>
        <c:crosses val="autoZero"/>
        <c:auto val="1"/>
        <c:lblAlgn val="ctr"/>
        <c:lblOffset val="100"/>
        <c:noMultiLvlLbl val="0"/>
      </c:catAx>
      <c:valAx>
        <c:axId val="2332829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332814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 b="1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a-IR"/>
              <a:t>میزان تولید روغن زیتون 2016-2006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Sheet2!$E$41:$E$51</c:f>
              <c:strCache>
                <c:ptCount val="1"/>
                <c:pt idx="0">
                  <c:v>2767 2713 2670 2974 3075 3321 2402 3252 2458 3176 2574</c:v>
                </c:pt>
              </c:strCache>
            </c:strRef>
          </c:tx>
          <c:invertIfNegative val="0"/>
          <c:cat>
            <c:numRef>
              <c:f>Sheet2!$D$41:$D$51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Sheet2!$E$41:$E$51</c:f>
              <c:numCache>
                <c:formatCode>General</c:formatCode>
                <c:ptCount val="11"/>
                <c:pt idx="0">
                  <c:v>2767</c:v>
                </c:pt>
                <c:pt idx="1">
                  <c:v>2713</c:v>
                </c:pt>
                <c:pt idx="2">
                  <c:v>2670</c:v>
                </c:pt>
                <c:pt idx="3">
                  <c:v>2974</c:v>
                </c:pt>
                <c:pt idx="4">
                  <c:v>3075</c:v>
                </c:pt>
                <c:pt idx="5">
                  <c:v>3321</c:v>
                </c:pt>
                <c:pt idx="6">
                  <c:v>2402</c:v>
                </c:pt>
                <c:pt idx="7">
                  <c:v>3252</c:v>
                </c:pt>
                <c:pt idx="8">
                  <c:v>2458</c:v>
                </c:pt>
                <c:pt idx="9">
                  <c:v>3176</c:v>
                </c:pt>
                <c:pt idx="10">
                  <c:v>2574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7670528"/>
        <c:axId val="187672064"/>
      </c:barChart>
      <c:catAx>
        <c:axId val="187670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87672064"/>
        <c:crosses val="autoZero"/>
        <c:auto val="1"/>
        <c:lblAlgn val="ctr"/>
        <c:lblOffset val="100"/>
        <c:noMultiLvlLbl val="0"/>
      </c:catAx>
      <c:valAx>
        <c:axId val="1876720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8767052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217658822222357E-2"/>
          <c:y val="0.39822769166801425"/>
          <c:w val="0.81793934660854684"/>
          <c:h val="0.60177230833198592"/>
        </c:manualLayout>
      </c:layout>
      <c:pie3DChart>
        <c:varyColors val="1"/>
        <c:ser>
          <c:idx val="0"/>
          <c:order val="0"/>
          <c:tx>
            <c:strRef>
              <c:f>Sheet1!$J$14</c:f>
              <c:strCache>
                <c:ptCount val="1"/>
                <c:pt idx="0">
                  <c:v>تولید کنسرو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546-4AEC-95C2-D1077C1A520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Sheet1!$I$15:$I$24</c:f>
              <c:strCache>
                <c:ptCount val="10"/>
                <c:pt idx="0">
                  <c:v>اسپانیا</c:v>
                </c:pt>
                <c:pt idx="1">
                  <c:v>مصر</c:v>
                </c:pt>
                <c:pt idx="2">
                  <c:v>ترکیه</c:v>
                </c:pt>
                <c:pt idx="3">
                  <c:v>یونان</c:v>
                </c:pt>
                <c:pt idx="4">
                  <c:v>الجزایر</c:v>
                </c:pt>
                <c:pt idx="5">
                  <c:v>آرژانتین</c:v>
                </c:pt>
                <c:pt idx="6">
                  <c:v>مراکش</c:v>
                </c:pt>
                <c:pt idx="7">
                  <c:v>سوریه</c:v>
                </c:pt>
                <c:pt idx="8">
                  <c:v>ایران</c:v>
                </c:pt>
                <c:pt idx="9">
                  <c:v>آمریکا</c:v>
                </c:pt>
              </c:strCache>
            </c:strRef>
          </c:cat>
          <c:val>
            <c:numRef>
              <c:f>Sheet1!$J$15:$J$24</c:f>
              <c:numCache>
                <c:formatCode>General</c:formatCode>
                <c:ptCount val="10"/>
                <c:pt idx="0">
                  <c:v>555.6</c:v>
                </c:pt>
                <c:pt idx="1">
                  <c:v>450</c:v>
                </c:pt>
                <c:pt idx="2">
                  <c:v>390</c:v>
                </c:pt>
                <c:pt idx="3">
                  <c:v>249</c:v>
                </c:pt>
                <c:pt idx="4">
                  <c:v>233.5</c:v>
                </c:pt>
                <c:pt idx="5">
                  <c:v>120</c:v>
                </c:pt>
                <c:pt idx="6">
                  <c:v>100</c:v>
                </c:pt>
                <c:pt idx="7">
                  <c:v>75</c:v>
                </c:pt>
                <c:pt idx="8">
                  <c:v>68</c:v>
                </c:pt>
                <c:pt idx="9">
                  <c:v>33.5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546-4AEC-95C2-D1077C1A520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/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1"/>
          <c:order val="0"/>
          <c:tx>
            <c:strRef>
              <c:f>Sheet2!$H$40:$H$41</c:f>
              <c:strCache>
                <c:ptCount val="1"/>
                <c:pt idx="0">
                  <c:v> میزان تولید کنسرو (هزار تن)</c:v>
                </c:pt>
              </c:strCache>
            </c:strRef>
          </c:tx>
          <c:invertIfNegative val="0"/>
          <c:cat>
            <c:numRef>
              <c:f>Sheet2!$G$42:$G$52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Sheet2!$H$42:$H$52</c:f>
              <c:numCache>
                <c:formatCode>General</c:formatCode>
                <c:ptCount val="11"/>
                <c:pt idx="0">
                  <c:v>2089</c:v>
                </c:pt>
                <c:pt idx="1">
                  <c:v>2152</c:v>
                </c:pt>
                <c:pt idx="2">
                  <c:v>2083</c:v>
                </c:pt>
                <c:pt idx="3">
                  <c:v>2369</c:v>
                </c:pt>
                <c:pt idx="4">
                  <c:v>2563</c:v>
                </c:pt>
                <c:pt idx="5">
                  <c:v>2433</c:v>
                </c:pt>
                <c:pt idx="6">
                  <c:v>2513</c:v>
                </c:pt>
                <c:pt idx="7">
                  <c:v>2661</c:v>
                </c:pt>
                <c:pt idx="8">
                  <c:v>2581</c:v>
                </c:pt>
                <c:pt idx="9">
                  <c:v>2576</c:v>
                </c:pt>
                <c:pt idx="10">
                  <c:v>2874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2024064"/>
        <c:axId val="202025600"/>
        <c:axId val="0"/>
      </c:bar3DChart>
      <c:catAx>
        <c:axId val="202024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2025600"/>
        <c:crosses val="autoZero"/>
        <c:auto val="1"/>
        <c:lblAlgn val="ctr"/>
        <c:lblOffset val="100"/>
        <c:noMultiLvlLbl val="0"/>
      </c:catAx>
      <c:valAx>
        <c:axId val="2020256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02024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a-IR"/>
              <a:t>تولید روغن جهان 1000 تن</a:t>
            </a:r>
            <a:endParaRPr lang="en-US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'ده ساله دنیا'!$C$3:$M$3</c:f>
              <c:strCache>
                <c:ptCount val="1"/>
                <c:pt idx="0">
                  <c:v>2006/07 2007/08 2008/09 2009/10 2010/2011 2011/12 2012/13 2013/14 2014/15 2015/16 2016/17</c:v>
                </c:pt>
              </c:strCache>
            </c:strRef>
          </c:tx>
          <c:invertIfNegative val="0"/>
          <c:cat>
            <c:strRef>
              <c:f>'ده ساله دنیا'!$C$3:$M$3</c:f>
              <c:strCache>
                <c:ptCount val="11"/>
                <c:pt idx="0">
                  <c:v>2006/07</c:v>
                </c:pt>
                <c:pt idx="1">
                  <c:v>2007/08</c:v>
                </c:pt>
                <c:pt idx="2">
                  <c:v>2008/09</c:v>
                </c:pt>
                <c:pt idx="3">
                  <c:v>2009/10</c:v>
                </c:pt>
                <c:pt idx="4">
                  <c:v>2010/2011</c:v>
                </c:pt>
                <c:pt idx="5">
                  <c:v>2011/12</c:v>
                </c:pt>
                <c:pt idx="6">
                  <c:v>2012/13</c:v>
                </c:pt>
                <c:pt idx="7">
                  <c:v>2013/14</c:v>
                </c:pt>
                <c:pt idx="8">
                  <c:v>2014/15</c:v>
                </c:pt>
                <c:pt idx="9">
                  <c:v>2015/16</c:v>
                </c:pt>
                <c:pt idx="10">
                  <c:v>2016/17</c:v>
                </c:pt>
              </c:strCache>
            </c:strRef>
          </c:cat>
          <c:val>
            <c:numRef>
              <c:f>'ده ساله دنیا'!$C$4:$M$4</c:f>
              <c:numCache>
                <c:formatCode>General</c:formatCode>
                <c:ptCount val="11"/>
                <c:pt idx="0">
                  <c:v>2767</c:v>
                </c:pt>
                <c:pt idx="1">
                  <c:v>2713</c:v>
                </c:pt>
                <c:pt idx="2">
                  <c:v>2669.5</c:v>
                </c:pt>
                <c:pt idx="3">
                  <c:v>2973.5</c:v>
                </c:pt>
                <c:pt idx="4">
                  <c:v>3075</c:v>
                </c:pt>
                <c:pt idx="5">
                  <c:v>3321</c:v>
                </c:pt>
                <c:pt idx="6">
                  <c:v>2401.5</c:v>
                </c:pt>
                <c:pt idx="7">
                  <c:v>3252</c:v>
                </c:pt>
                <c:pt idx="8">
                  <c:v>2458</c:v>
                </c:pt>
                <c:pt idx="9">
                  <c:v>3176</c:v>
                </c:pt>
                <c:pt idx="10">
                  <c:v>2586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9667584"/>
        <c:axId val="209669120"/>
        <c:axId val="0"/>
      </c:bar3DChart>
      <c:catAx>
        <c:axId val="209667584"/>
        <c:scaling>
          <c:orientation val="minMax"/>
        </c:scaling>
        <c:delete val="0"/>
        <c:axPos val="b"/>
        <c:majorTickMark val="out"/>
        <c:minorTickMark val="none"/>
        <c:tickLblPos val="nextTo"/>
        <c:crossAx val="209669120"/>
        <c:crosses val="autoZero"/>
        <c:auto val="1"/>
        <c:lblAlgn val="ctr"/>
        <c:lblOffset val="100"/>
        <c:noMultiLvlLbl val="0"/>
      </c:catAx>
      <c:valAx>
        <c:axId val="2096691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096675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 b="1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a-IR"/>
              <a:t>تولید کنسرو جهان 1000 تن 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'ده ساله دنیا'!$C$7:$M$7</c:f>
              <c:strCache>
                <c:ptCount val="1"/>
                <c:pt idx="0">
                  <c:v>2006/07 2007/08 2008/09 2009/10 2010/2011 2011/12 2012/13 2013/14 2014/15 2015/16 2016/17</c:v>
                </c:pt>
              </c:strCache>
            </c:strRef>
          </c:tx>
          <c:invertIfNegative val="0"/>
          <c:cat>
            <c:strRef>
              <c:f>'ده ساله دنیا'!$C$7:$M$7</c:f>
              <c:strCache>
                <c:ptCount val="11"/>
                <c:pt idx="0">
                  <c:v>2006/07</c:v>
                </c:pt>
                <c:pt idx="1">
                  <c:v>2007/08</c:v>
                </c:pt>
                <c:pt idx="2">
                  <c:v>2008/09</c:v>
                </c:pt>
                <c:pt idx="3">
                  <c:v>2009/10</c:v>
                </c:pt>
                <c:pt idx="4">
                  <c:v>2010/2011</c:v>
                </c:pt>
                <c:pt idx="5">
                  <c:v>2011/12</c:v>
                </c:pt>
                <c:pt idx="6">
                  <c:v>2012/13</c:v>
                </c:pt>
                <c:pt idx="7">
                  <c:v>2013/14</c:v>
                </c:pt>
                <c:pt idx="8">
                  <c:v>2014/15</c:v>
                </c:pt>
                <c:pt idx="9">
                  <c:v>2015/16</c:v>
                </c:pt>
                <c:pt idx="10">
                  <c:v>2016/17</c:v>
                </c:pt>
              </c:strCache>
            </c:strRef>
          </c:cat>
          <c:val>
            <c:numRef>
              <c:f>'ده ساله دنیا'!$C$8:$M$8</c:f>
              <c:numCache>
                <c:formatCode>General</c:formatCode>
                <c:ptCount val="11"/>
                <c:pt idx="0">
                  <c:v>2088.5</c:v>
                </c:pt>
                <c:pt idx="1">
                  <c:v>2151.5</c:v>
                </c:pt>
                <c:pt idx="2">
                  <c:v>2082.5</c:v>
                </c:pt>
                <c:pt idx="3">
                  <c:v>2369</c:v>
                </c:pt>
                <c:pt idx="4">
                  <c:v>2563</c:v>
                </c:pt>
                <c:pt idx="5">
                  <c:v>2432.5</c:v>
                </c:pt>
                <c:pt idx="6">
                  <c:v>2512.5</c:v>
                </c:pt>
                <c:pt idx="7">
                  <c:v>2660.5</c:v>
                </c:pt>
                <c:pt idx="8">
                  <c:v>2581</c:v>
                </c:pt>
                <c:pt idx="9">
                  <c:v>2576.5</c:v>
                </c:pt>
                <c:pt idx="10">
                  <c:v>2929.5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0076032"/>
        <c:axId val="210077568"/>
        <c:axId val="0"/>
      </c:bar3DChart>
      <c:catAx>
        <c:axId val="210076032"/>
        <c:scaling>
          <c:orientation val="minMax"/>
        </c:scaling>
        <c:delete val="0"/>
        <c:axPos val="b"/>
        <c:majorTickMark val="out"/>
        <c:minorTickMark val="none"/>
        <c:tickLblPos val="nextTo"/>
        <c:crossAx val="210077568"/>
        <c:crosses val="autoZero"/>
        <c:auto val="1"/>
        <c:lblAlgn val="ctr"/>
        <c:lblOffset val="100"/>
        <c:noMultiLvlLbl val="0"/>
      </c:catAx>
      <c:valAx>
        <c:axId val="2100775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100760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 b="1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/>
            </a:pPr>
            <a:r>
              <a:rPr lang="fa-IR" sz="2400"/>
              <a:t>صادرات کنسرو جهان 1000 تن 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'ده ساله دنیا'!$C$11:$M$11</c:f>
              <c:strCache>
                <c:ptCount val="1"/>
                <c:pt idx="0">
                  <c:v>2006/07 2007/08 2008/09 2009/10 2010/2011 2011/12 2012/13 2013/14 2014/15 2015/16 2016/17</c:v>
                </c:pt>
              </c:strCache>
            </c:strRef>
          </c:tx>
          <c:invertIfNegative val="0"/>
          <c:cat>
            <c:strRef>
              <c:f>'ده ساله دنیا'!$C$11:$M$11</c:f>
              <c:strCache>
                <c:ptCount val="11"/>
                <c:pt idx="0">
                  <c:v>2006/07</c:v>
                </c:pt>
                <c:pt idx="1">
                  <c:v>2007/08</c:v>
                </c:pt>
                <c:pt idx="2">
                  <c:v>2008/09</c:v>
                </c:pt>
                <c:pt idx="3">
                  <c:v>2009/10</c:v>
                </c:pt>
                <c:pt idx="4">
                  <c:v>2010/2011</c:v>
                </c:pt>
                <c:pt idx="5">
                  <c:v>2011/12</c:v>
                </c:pt>
                <c:pt idx="6">
                  <c:v>2012/13</c:v>
                </c:pt>
                <c:pt idx="7">
                  <c:v>2013/14</c:v>
                </c:pt>
                <c:pt idx="8">
                  <c:v>2014/15</c:v>
                </c:pt>
                <c:pt idx="9">
                  <c:v>2015/16</c:v>
                </c:pt>
                <c:pt idx="10">
                  <c:v>2016/17</c:v>
                </c:pt>
              </c:strCache>
            </c:strRef>
          </c:cat>
          <c:val>
            <c:numRef>
              <c:f>'ده ساله دنیا'!$C$12:$M$12</c:f>
              <c:numCache>
                <c:formatCode>General</c:formatCode>
                <c:ptCount val="11"/>
                <c:pt idx="0">
                  <c:v>598</c:v>
                </c:pt>
                <c:pt idx="1">
                  <c:v>606.5</c:v>
                </c:pt>
                <c:pt idx="2">
                  <c:v>584.5</c:v>
                </c:pt>
                <c:pt idx="3">
                  <c:v>693</c:v>
                </c:pt>
                <c:pt idx="4">
                  <c:v>659</c:v>
                </c:pt>
                <c:pt idx="5">
                  <c:v>699.5</c:v>
                </c:pt>
                <c:pt idx="6">
                  <c:v>670</c:v>
                </c:pt>
                <c:pt idx="7">
                  <c:v>638</c:v>
                </c:pt>
                <c:pt idx="8">
                  <c:v>604</c:v>
                </c:pt>
                <c:pt idx="9">
                  <c:v>611</c:v>
                </c:pt>
                <c:pt idx="10">
                  <c:v>653.5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9930880"/>
        <c:axId val="210153856"/>
        <c:axId val="0"/>
      </c:bar3DChart>
      <c:catAx>
        <c:axId val="209930880"/>
        <c:scaling>
          <c:orientation val="minMax"/>
        </c:scaling>
        <c:delete val="0"/>
        <c:axPos val="b"/>
        <c:majorTickMark val="out"/>
        <c:minorTickMark val="none"/>
        <c:tickLblPos val="nextTo"/>
        <c:crossAx val="210153856"/>
        <c:crosses val="autoZero"/>
        <c:auto val="1"/>
        <c:lblAlgn val="ctr"/>
        <c:lblOffset val="100"/>
        <c:noMultiLvlLbl val="0"/>
      </c:catAx>
      <c:valAx>
        <c:axId val="2101538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099308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="1"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/>
            </a:pPr>
            <a:r>
              <a:rPr lang="fa-IR" sz="2400"/>
              <a:t>صادرات روغن جهان 10000 تن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'ده ساله دنیا'!$C$15:$M$15</c:f>
              <c:strCache>
                <c:ptCount val="1"/>
                <c:pt idx="0">
                  <c:v>2006/07 2007/08 2008/09 2009/10 2010/2011 2011/12 2012/13 2013/14 2014/15 2015/16 2016/17</c:v>
                </c:pt>
              </c:strCache>
            </c:strRef>
          </c:tx>
          <c:invertIfNegative val="0"/>
          <c:cat>
            <c:strRef>
              <c:f>'ده ساله دنیا'!$C$15:$M$15</c:f>
              <c:strCache>
                <c:ptCount val="11"/>
                <c:pt idx="0">
                  <c:v>2006/07</c:v>
                </c:pt>
                <c:pt idx="1">
                  <c:v>2007/08</c:v>
                </c:pt>
                <c:pt idx="2">
                  <c:v>2008/09</c:v>
                </c:pt>
                <c:pt idx="3">
                  <c:v>2009/10</c:v>
                </c:pt>
                <c:pt idx="4">
                  <c:v>2010/2011</c:v>
                </c:pt>
                <c:pt idx="5">
                  <c:v>2011/12</c:v>
                </c:pt>
                <c:pt idx="6">
                  <c:v>2012/13</c:v>
                </c:pt>
                <c:pt idx="7">
                  <c:v>2013/14</c:v>
                </c:pt>
                <c:pt idx="8">
                  <c:v>2014/15</c:v>
                </c:pt>
                <c:pt idx="9">
                  <c:v>2015/16</c:v>
                </c:pt>
                <c:pt idx="10">
                  <c:v>2016/17</c:v>
                </c:pt>
              </c:strCache>
            </c:strRef>
          </c:cat>
          <c:val>
            <c:numRef>
              <c:f>'ده ساله دنیا'!$C$16:$M$16</c:f>
              <c:numCache>
                <c:formatCode>General</c:formatCode>
                <c:ptCount val="11"/>
                <c:pt idx="0">
                  <c:v>662</c:v>
                </c:pt>
                <c:pt idx="1">
                  <c:v>562.5</c:v>
                </c:pt>
                <c:pt idx="2">
                  <c:v>608.5</c:v>
                </c:pt>
                <c:pt idx="3">
                  <c:v>653</c:v>
                </c:pt>
                <c:pt idx="4">
                  <c:v>695.5</c:v>
                </c:pt>
                <c:pt idx="5">
                  <c:v>803</c:v>
                </c:pt>
                <c:pt idx="6">
                  <c:v>843</c:v>
                </c:pt>
                <c:pt idx="7">
                  <c:v>785</c:v>
                </c:pt>
                <c:pt idx="8">
                  <c:v>929</c:v>
                </c:pt>
                <c:pt idx="9">
                  <c:v>788.5</c:v>
                </c:pt>
                <c:pt idx="10">
                  <c:v>778.5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0219392"/>
        <c:axId val="210220928"/>
        <c:axId val="0"/>
      </c:bar3DChart>
      <c:catAx>
        <c:axId val="210219392"/>
        <c:scaling>
          <c:orientation val="minMax"/>
        </c:scaling>
        <c:delete val="0"/>
        <c:axPos val="b"/>
        <c:majorTickMark val="out"/>
        <c:minorTickMark val="none"/>
        <c:tickLblPos val="nextTo"/>
        <c:crossAx val="210220928"/>
        <c:crosses val="autoZero"/>
        <c:auto val="1"/>
        <c:lblAlgn val="ctr"/>
        <c:lblOffset val="100"/>
        <c:noMultiLvlLbl val="0"/>
      </c:catAx>
      <c:valAx>
        <c:axId val="2102209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102193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="1"/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3E0CC2-6549-44AA-879D-CEE35578DF58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7FD3A-A627-48E5-81CE-EA5CCE4B1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08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E26AE-690C-428F-BB9E-3991EC2C178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0300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E26AE-690C-428F-BB9E-3991EC2C1783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458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E26AE-690C-428F-BB9E-3991EC2C1783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1997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E26AE-690C-428F-BB9E-3991EC2C1783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9500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E26AE-690C-428F-BB9E-3991EC2C1783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8889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E26AE-690C-428F-BB9E-3991EC2C1783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4013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E26AE-690C-428F-BB9E-3991EC2C1783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995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E26AE-690C-428F-BB9E-3991EC2C1783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064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E26AE-690C-428F-BB9E-3991EC2C1783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208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E26AE-690C-428F-BB9E-3991EC2C1783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280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E26AE-690C-428F-BB9E-3991EC2C1783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250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E26AE-690C-428F-BB9E-3991EC2C1783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401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E26AE-690C-428F-BB9E-3991EC2C1783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312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E26AE-690C-428F-BB9E-3991EC2C1783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8344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E26AE-690C-428F-BB9E-3991EC2C1783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274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C36A-CC9A-40DE-B743-180A16594640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5B712-969E-4904-975D-D07561526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861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C36A-CC9A-40DE-B743-180A16594640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5B712-969E-4904-975D-D07561526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086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C36A-CC9A-40DE-B743-180A16594640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5B712-969E-4904-975D-D07561526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678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C36A-CC9A-40DE-B743-180A16594640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5B712-969E-4904-975D-D07561526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138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C36A-CC9A-40DE-B743-180A16594640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5B712-969E-4904-975D-D07561526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132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C36A-CC9A-40DE-B743-180A16594640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5B712-969E-4904-975D-D07561526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797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C36A-CC9A-40DE-B743-180A16594640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5B712-969E-4904-975D-D07561526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070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C36A-CC9A-40DE-B743-180A16594640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5B712-969E-4904-975D-D07561526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528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C36A-CC9A-40DE-B743-180A16594640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5B712-969E-4904-975D-D07561526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29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C36A-CC9A-40DE-B743-180A16594640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5B712-969E-4904-975D-D07561526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353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C36A-CC9A-40DE-B743-180A16594640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5B712-969E-4904-975D-D07561526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481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4C36A-CC9A-40DE-B743-180A16594640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5B712-969E-4904-975D-D07561526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413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package" Target="../embeddings/Microsoft_PowerPoint_Slide16.sldx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>
                <a:cs typeface="B Mitra" panose="00000400000000000000" pitchFamily="2" charset="-78"/>
              </a:rPr>
              <a:t>خواص درمانی</a:t>
            </a:r>
            <a:endParaRPr lang="en-US" dirty="0">
              <a:cs typeface="B Mitr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14816"/>
          </a:xfrm>
        </p:spPr>
        <p:txBody>
          <a:bodyPr>
            <a:noAutofit/>
          </a:bodyPr>
          <a:lstStyle/>
          <a:p>
            <a:pPr algn="just" rtl="1"/>
            <a:r>
              <a:rPr lang="fa-IR" sz="2000" b="1" dirty="0">
                <a:cs typeface="B Mitra" panose="00000400000000000000" pitchFamily="2" charset="-78"/>
              </a:rPr>
              <a:t>افزایش کلسترول خوب (</a:t>
            </a:r>
            <a:r>
              <a:rPr lang="en-US" sz="2000" b="1" dirty="0">
                <a:cs typeface="B Mitra" panose="00000400000000000000" pitchFamily="2" charset="-78"/>
              </a:rPr>
              <a:t>HDL</a:t>
            </a:r>
            <a:r>
              <a:rPr lang="fa-IR" sz="2000" b="1" dirty="0">
                <a:cs typeface="B Mitra" panose="00000400000000000000" pitchFamily="2" charset="-78"/>
              </a:rPr>
              <a:t>)</a:t>
            </a:r>
          </a:p>
          <a:p>
            <a:pPr algn="just" rtl="1"/>
            <a:r>
              <a:rPr lang="ar-SA" sz="2000" b="1" dirty="0">
                <a:cs typeface="B Mitra" panose="00000400000000000000" pitchFamily="2" charset="-78"/>
              </a:rPr>
              <a:t>پیشگیری و درمان بیماری‌های قلبی </a:t>
            </a:r>
            <a:r>
              <a:rPr lang="fa-IR" sz="2000" b="1" dirty="0">
                <a:cs typeface="B Mitra" panose="00000400000000000000" pitchFamily="2" charset="-78"/>
              </a:rPr>
              <a:t>-</a:t>
            </a:r>
            <a:r>
              <a:rPr lang="ar-SA" sz="2000" b="1" dirty="0">
                <a:cs typeface="B Mitra" panose="00000400000000000000" pitchFamily="2" charset="-78"/>
              </a:rPr>
              <a:t>عروقی</a:t>
            </a:r>
            <a:endParaRPr lang="fa-IR" sz="2000" b="1" dirty="0">
              <a:cs typeface="B Mitra" panose="00000400000000000000" pitchFamily="2" charset="-78"/>
            </a:endParaRPr>
          </a:p>
          <a:p>
            <a:pPr algn="just" rtl="1"/>
            <a:r>
              <a:rPr lang="fa-IR" sz="2000" b="1" dirty="0">
                <a:cs typeface="B Mitra" panose="00000400000000000000" pitchFamily="2" charset="-78"/>
              </a:rPr>
              <a:t>پايين آوردن كلسترول و فشار خون </a:t>
            </a:r>
          </a:p>
          <a:p>
            <a:pPr algn="just" rtl="1"/>
            <a:r>
              <a:rPr lang="fa-IR" sz="2000" b="1" dirty="0">
                <a:cs typeface="B Mitra" panose="00000400000000000000" pitchFamily="2" charset="-78"/>
              </a:rPr>
              <a:t>کمک به عمل گردش خون در بدن </a:t>
            </a:r>
          </a:p>
          <a:p>
            <a:pPr algn="just" rtl="1"/>
            <a:r>
              <a:rPr lang="fa-IR" sz="2000" b="1" dirty="0">
                <a:cs typeface="B Mitra" panose="00000400000000000000" pitchFamily="2" charset="-78"/>
              </a:rPr>
              <a:t>مانع لخته شدن خون در شریان </a:t>
            </a:r>
          </a:p>
          <a:p>
            <a:pPr algn="just" rtl="1"/>
            <a:r>
              <a:rPr lang="ar-SA" sz="2000" b="1" dirty="0">
                <a:cs typeface="B Mitra" panose="00000400000000000000" pitchFamily="2" charset="-78"/>
              </a:rPr>
              <a:t>درمان خون ‌ریزی لثه</a:t>
            </a:r>
            <a:r>
              <a:rPr lang="fa-IR" sz="2000" b="1" dirty="0">
                <a:cs typeface="B Mitra" panose="00000400000000000000" pitchFamily="2" charset="-78"/>
              </a:rPr>
              <a:t> </a:t>
            </a:r>
            <a:r>
              <a:rPr lang="ar-SA" sz="2000" b="1" dirty="0">
                <a:cs typeface="B Mitra" panose="00000400000000000000" pitchFamily="2" charset="-78"/>
              </a:rPr>
              <a:t>و تقویت لثه</a:t>
            </a:r>
            <a:endParaRPr lang="fa-IR" sz="2000" b="1" dirty="0">
              <a:cs typeface="B Mitra" panose="00000400000000000000" pitchFamily="2" charset="-78"/>
            </a:endParaRPr>
          </a:p>
          <a:p>
            <a:pPr algn="just" rtl="1"/>
            <a:r>
              <a:rPr lang="ar-SA" sz="2000" b="1" dirty="0">
                <a:cs typeface="B Mitra" panose="00000400000000000000" pitchFamily="2" charset="-78"/>
              </a:rPr>
              <a:t>تقویت حافظه</a:t>
            </a:r>
            <a:endParaRPr lang="fa-IR" sz="2000" b="1" dirty="0">
              <a:cs typeface="B Mitra" panose="00000400000000000000" pitchFamily="2" charset="-78"/>
            </a:endParaRPr>
          </a:p>
          <a:p>
            <a:pPr algn="just" rtl="1"/>
            <a:r>
              <a:rPr lang="ar-SA" sz="2000" b="1" dirty="0">
                <a:cs typeface="B Mitra" panose="00000400000000000000" pitchFamily="2" charset="-78"/>
              </a:rPr>
              <a:t>جلوگیری از سفید شدن مو</a:t>
            </a:r>
            <a:endParaRPr lang="fa-IR" sz="2000" b="1" dirty="0">
              <a:cs typeface="B Mitra" panose="00000400000000000000" pitchFamily="2" charset="-78"/>
            </a:endParaRPr>
          </a:p>
          <a:p>
            <a:pPr algn="just" rtl="1"/>
            <a:r>
              <a:rPr lang="fa-IR" sz="2000" b="1" dirty="0">
                <a:cs typeface="B Mitra" panose="00000400000000000000" pitchFamily="2" charset="-78"/>
              </a:rPr>
              <a:t>ت</a:t>
            </a:r>
            <a:r>
              <a:rPr lang="ar-SA" sz="2000" b="1" dirty="0">
                <a:cs typeface="B Mitra" panose="00000400000000000000" pitchFamily="2" charset="-78"/>
              </a:rPr>
              <a:t>سکین دردهای روماتیسمی</a:t>
            </a:r>
            <a:endParaRPr lang="fa-IR" sz="2000" b="1" dirty="0">
              <a:cs typeface="B Mitra" panose="00000400000000000000" pitchFamily="2" charset="-78"/>
            </a:endParaRPr>
          </a:p>
          <a:p>
            <a:pPr algn="just" rtl="1"/>
            <a:r>
              <a:rPr lang="fa-IR" sz="2000" b="1" dirty="0">
                <a:cs typeface="B Mitra" panose="00000400000000000000" pitchFamily="2" charset="-78"/>
              </a:rPr>
              <a:t>تسکین سوزش و درد ناشی ازسوختگی و جلوگیری از بروز تاول</a:t>
            </a:r>
          </a:p>
          <a:p>
            <a:pPr algn="just" rtl="1"/>
            <a:r>
              <a:rPr lang="fa-IR" sz="2000" b="1" dirty="0">
                <a:cs typeface="B Mitra" panose="00000400000000000000" pitchFamily="2" charset="-78"/>
              </a:rPr>
              <a:t>کمپرس پوست در موارد آفتاب زدگی، سرمازدگی، گزش مار، عقرب و حشرات با روغن زیتون سبب تسکین درد و سوزش و التیام می‌شود. </a:t>
            </a:r>
          </a:p>
          <a:p>
            <a:pPr algn="just" rtl="1"/>
            <a:r>
              <a:rPr lang="fa-IR" sz="2000" b="1" dirty="0">
                <a:cs typeface="B Mitra" panose="00000400000000000000" pitchFamily="2" charset="-78"/>
              </a:rPr>
              <a:t>همچنین ماساژ پوست با روغن زیتون، تعریق زیاد را کاهش  می دهد </a:t>
            </a:r>
            <a:endParaRPr lang="en-US" sz="2000" b="1" dirty="0">
              <a:cs typeface="B Mitra" panose="00000400000000000000" pitchFamily="2" charset="-78"/>
            </a:endParaRPr>
          </a:p>
        </p:txBody>
      </p:sp>
      <p:sp>
        <p:nvSpPr>
          <p:cNvPr id="4" name="AutoShape 2" descr="نتیجه تصویری برای خواص درمانی زیتو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AutoShape 4" descr="نتیجه تصویری برای خواص درمانی زیتون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3078" name="Picture 6" descr="نتیجه تصویری برای خواص درمانی زیتون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3855963" cy="275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77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Titr" panose="00000700000000000000" pitchFamily="2" charset="-78"/>
              </a:rPr>
              <a:t>صادرات کنسرو و روغن زیتون جهان</a:t>
            </a:r>
            <a:endParaRPr lang="en-US" dirty="0">
              <a:cs typeface="B Titr" panose="00000700000000000000" pitchFamily="2" charset="-78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6387910"/>
              </p:ext>
            </p:extLst>
          </p:nvPr>
        </p:nvGraphicFramePr>
        <p:xfrm>
          <a:off x="323528" y="1196752"/>
          <a:ext cx="8424936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601577"/>
              </p:ext>
            </p:extLst>
          </p:nvPr>
        </p:nvGraphicFramePr>
        <p:xfrm>
          <a:off x="395536" y="3789040"/>
          <a:ext cx="828092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6547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Titr" panose="00000700000000000000" pitchFamily="2" charset="-78"/>
              </a:rPr>
              <a:t>واردات کنسرو  و روغن زیتون جهان</a:t>
            </a:r>
            <a:endParaRPr lang="en-US" dirty="0">
              <a:cs typeface="B Titr" panose="00000700000000000000" pitchFamily="2" charset="-78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4745939"/>
              </p:ext>
            </p:extLst>
          </p:nvPr>
        </p:nvGraphicFramePr>
        <p:xfrm>
          <a:off x="323528" y="1268760"/>
          <a:ext cx="8136904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7937067"/>
              </p:ext>
            </p:extLst>
          </p:nvPr>
        </p:nvGraphicFramePr>
        <p:xfrm>
          <a:off x="323528" y="3789041"/>
          <a:ext cx="7992888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9976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fa-IR" b="1" dirty="0">
                <a:cs typeface="B Titr" panose="00000700000000000000" pitchFamily="2" charset="-78"/>
              </a:rPr>
              <a:t>کشورهای عمده صادر کننده روغن زیتون </a:t>
            </a:r>
            <a:endParaRPr lang="en-US" b="1" dirty="0">
              <a:cs typeface="B Titr" panose="00000700000000000000" pitchFamily="2" charset="-7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761054"/>
              </p:ext>
            </p:extLst>
          </p:nvPr>
        </p:nvGraphicFramePr>
        <p:xfrm>
          <a:off x="5703291" y="1138496"/>
          <a:ext cx="3189189" cy="5314837"/>
        </p:xfrm>
        <a:graphic>
          <a:graphicData uri="http://schemas.openxmlformats.org/drawingml/2006/table">
            <a:tbl>
              <a:tblPr rtl="1">
                <a:tableStyleId>{3C2FFA5D-87B4-456A-9821-1D502468CF0F}</a:tableStyleId>
              </a:tblPr>
              <a:tblGrid>
                <a:gridCol w="7299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961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6306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83167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ردیف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b="1" u="none" strike="noStrike" dirty="0">
                          <a:effectLst/>
                          <a:cs typeface="B Mitra" panose="00000400000000000000" pitchFamily="2" charset="-78"/>
                        </a:rPr>
                        <a:t>نام کشور</a:t>
                      </a:r>
                      <a:endParaRPr lang="fa-IR" sz="2400" b="1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b="1" u="none" strike="noStrike" dirty="0">
                          <a:effectLst/>
                          <a:cs typeface="B Mitra" panose="00000400000000000000" pitchFamily="2" charset="-78"/>
                        </a:rPr>
                        <a:t>(هزار تن)</a:t>
                      </a:r>
                      <a:endParaRPr lang="fa-IR" sz="2400" b="1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3167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b="1" u="none" strike="noStrike" dirty="0">
                          <a:effectLst/>
                          <a:cs typeface="B Mitra" panose="00000400000000000000" pitchFamily="2" charset="-78"/>
                        </a:rPr>
                        <a:t>تونس</a:t>
                      </a:r>
                      <a:endParaRPr lang="fa-IR" sz="2400" b="1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400" b="1" u="none" strike="noStrike" dirty="0">
                          <a:effectLst/>
                          <a:cs typeface="B Mitra" panose="00000400000000000000" pitchFamily="2" charset="-78"/>
                        </a:rPr>
                        <a:t>304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3167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b="1" u="none" strike="noStrike" dirty="0">
                          <a:effectLst/>
                          <a:cs typeface="B Mitra" panose="00000400000000000000" pitchFamily="2" charset="-78"/>
                        </a:rPr>
                        <a:t>اسپانیا</a:t>
                      </a:r>
                      <a:endParaRPr lang="fa-IR" sz="2400" b="1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400" b="1" u="none" strike="noStrike" dirty="0">
                          <a:effectLst/>
                          <a:cs typeface="B Mitra" panose="00000400000000000000" pitchFamily="2" charset="-78"/>
                        </a:rPr>
                        <a:t>236.8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3167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b="1" u="none" strike="noStrike" dirty="0">
                          <a:effectLst/>
                          <a:cs typeface="B Mitra" panose="00000400000000000000" pitchFamily="2" charset="-78"/>
                        </a:rPr>
                        <a:t>ایتالیا</a:t>
                      </a:r>
                      <a:endParaRPr lang="fa-IR" sz="2400" b="1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400" b="1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cs typeface="B Mitra" panose="00000400000000000000" pitchFamily="2" charset="-78"/>
                        </a:rPr>
                        <a:t>199.6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83167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b="1" u="none" strike="noStrike" dirty="0">
                          <a:effectLst/>
                          <a:cs typeface="B Mitra" panose="00000400000000000000" pitchFamily="2" charset="-78"/>
                        </a:rPr>
                        <a:t>پرتقال</a:t>
                      </a:r>
                      <a:endParaRPr lang="fa-IR" sz="2400" b="1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400" b="1" u="none" strike="noStrike" dirty="0">
                          <a:effectLst/>
                          <a:cs typeface="B Mitra" panose="00000400000000000000" pitchFamily="2" charset="-78"/>
                        </a:rPr>
                        <a:t>47.6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83167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b="1" u="none" strike="noStrike" dirty="0">
                          <a:effectLst/>
                          <a:cs typeface="B Mitra" panose="00000400000000000000" pitchFamily="2" charset="-78"/>
                        </a:rPr>
                        <a:t>ترکیه</a:t>
                      </a:r>
                      <a:endParaRPr lang="fa-IR" sz="2400" b="1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400" b="1" u="none" strike="noStrike" dirty="0">
                          <a:effectLst/>
                          <a:cs typeface="B Mitra" panose="00000400000000000000" pitchFamily="2" charset="-78"/>
                        </a:rPr>
                        <a:t>30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83167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b="1" u="none" strike="noStrike" dirty="0">
                          <a:effectLst/>
                          <a:cs typeface="B Mitra" panose="00000400000000000000" pitchFamily="2" charset="-78"/>
                        </a:rPr>
                        <a:t>مراکش</a:t>
                      </a:r>
                      <a:endParaRPr lang="fa-IR" sz="2400" b="1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400" b="1" u="none" strike="noStrike" dirty="0">
                          <a:effectLst/>
                          <a:cs typeface="B Mitra" panose="00000400000000000000" pitchFamily="2" charset="-78"/>
                        </a:rPr>
                        <a:t>25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83167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b="1" u="none" strike="noStrike" dirty="0">
                          <a:effectLst/>
                          <a:cs typeface="B Mitra" panose="00000400000000000000" pitchFamily="2" charset="-78"/>
                        </a:rPr>
                        <a:t>یونان</a:t>
                      </a:r>
                      <a:endParaRPr lang="fa-IR" sz="2400" b="1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400" b="1" u="none" strike="noStrike" dirty="0">
                          <a:effectLst/>
                          <a:cs typeface="B Mitra" panose="00000400000000000000" pitchFamily="2" charset="-78"/>
                        </a:rPr>
                        <a:t>16.8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83167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b="1" u="none" strike="noStrike" dirty="0">
                          <a:effectLst/>
                          <a:cs typeface="B Mitra" panose="00000400000000000000" pitchFamily="2" charset="-78"/>
                        </a:rPr>
                        <a:t>شیلی</a:t>
                      </a:r>
                      <a:endParaRPr lang="fa-IR" sz="2400" b="1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400" b="1" u="none" strike="noStrike" dirty="0">
                          <a:effectLst/>
                          <a:cs typeface="B Mitra" panose="00000400000000000000" pitchFamily="2" charset="-78"/>
                        </a:rPr>
                        <a:t>14.5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83167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b="1" u="none" strike="noStrike" dirty="0" smtClean="0">
                          <a:effectLst/>
                          <a:cs typeface="B Mitra" panose="00000400000000000000" pitchFamily="2" charset="-78"/>
                        </a:rPr>
                        <a:t>آرژانتین</a:t>
                      </a:r>
                      <a:endParaRPr lang="fa-IR" sz="2400" b="1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400" b="1" u="none" strike="noStrike" dirty="0">
                          <a:effectLst/>
                          <a:cs typeface="B Mitra" panose="00000400000000000000" pitchFamily="2" charset="-78"/>
                        </a:rPr>
                        <a:t>12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83167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b="1" u="none" strike="noStrike" dirty="0">
                          <a:effectLst/>
                          <a:cs typeface="B Mitra" panose="00000400000000000000" pitchFamily="2" charset="-78"/>
                        </a:rPr>
                        <a:t>لبنان</a:t>
                      </a:r>
                      <a:endParaRPr lang="fa-IR" sz="2400" b="1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400" b="1" u="none" strike="noStrike" dirty="0">
                          <a:effectLst/>
                          <a:cs typeface="B Mitra" panose="00000400000000000000" pitchFamily="2" charset="-78"/>
                        </a:rPr>
                        <a:t>7.5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1985014"/>
              </p:ext>
            </p:extLst>
          </p:nvPr>
        </p:nvGraphicFramePr>
        <p:xfrm>
          <a:off x="251520" y="1484784"/>
          <a:ext cx="5328592" cy="4212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1278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fa-IR" b="1" dirty="0">
                <a:cs typeface="B Titr" panose="00000700000000000000" pitchFamily="2" charset="-78"/>
              </a:rPr>
              <a:t>کشورهای عمده وارد کننده روغن زیتون</a:t>
            </a:r>
            <a:endParaRPr lang="en-US" b="1" dirty="0">
              <a:cs typeface="B Titr" panose="00000700000000000000" pitchFamily="2" charset="-78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762831"/>
              </p:ext>
            </p:extLst>
          </p:nvPr>
        </p:nvGraphicFramePr>
        <p:xfrm>
          <a:off x="5318115" y="980728"/>
          <a:ext cx="3802608" cy="4504640"/>
        </p:xfrm>
        <a:graphic>
          <a:graphicData uri="http://schemas.openxmlformats.org/drawingml/2006/table">
            <a:tbl>
              <a:tblPr rtl="1">
                <a:tableStyleId>{69C7853C-536D-4A76-A0AE-DD22124D55A5}</a:tableStyleId>
              </a:tblPr>
              <a:tblGrid>
                <a:gridCol w="20177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848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6505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b="1" u="none" strike="noStrike" dirty="0">
                          <a:effectLst/>
                          <a:cs typeface="B Mitra" panose="00000400000000000000" pitchFamily="2" charset="-78"/>
                        </a:rPr>
                        <a:t>نام کشور</a:t>
                      </a:r>
                      <a:endParaRPr lang="fa-IR" sz="2400" b="1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(هزار تن)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b="1" u="none" strike="noStrike">
                          <a:effectLst/>
                          <a:cs typeface="B Mitra" panose="00000400000000000000" pitchFamily="2" charset="-78"/>
                        </a:rPr>
                        <a:t>امریکا</a:t>
                      </a:r>
                      <a:endParaRPr lang="fa-IR" sz="2400" b="1" i="0" u="none" strike="noStrike">
                        <a:solidFill>
                          <a:srgbClr val="000000"/>
                        </a:solidFill>
                        <a:effectLst/>
                        <a:latin typeface="B Mitr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400" b="1" u="none" strike="noStrike" dirty="0" smtClean="0">
                          <a:effectLst/>
                          <a:cs typeface="B Mitra" panose="00000400000000000000" pitchFamily="2" charset="-78"/>
                        </a:rPr>
                        <a:t>294.5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b="1" u="none" strike="noStrike">
                          <a:effectLst/>
                          <a:cs typeface="B Mitra" panose="00000400000000000000" pitchFamily="2" charset="-78"/>
                        </a:rPr>
                        <a:t>اسپانیا</a:t>
                      </a:r>
                      <a:endParaRPr lang="fa-IR" sz="2400" b="1" i="0" u="none" strike="noStrike">
                        <a:solidFill>
                          <a:srgbClr val="000000"/>
                        </a:solidFill>
                        <a:effectLst/>
                        <a:latin typeface="B Mitr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400" b="1" u="none" strike="noStrike" dirty="0" smtClean="0">
                          <a:effectLst/>
                          <a:cs typeface="B Mitra" panose="00000400000000000000" pitchFamily="2" charset="-78"/>
                        </a:rPr>
                        <a:t>104.7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b="1" u="none" strike="noStrike">
                          <a:effectLst/>
                          <a:cs typeface="B Mitra" panose="00000400000000000000" pitchFamily="2" charset="-78"/>
                        </a:rPr>
                        <a:t>ایتالیا</a:t>
                      </a:r>
                      <a:endParaRPr lang="fa-IR" sz="2400" b="1" i="0" u="none" strike="noStrike">
                        <a:solidFill>
                          <a:srgbClr val="000000"/>
                        </a:solidFill>
                        <a:effectLst/>
                        <a:latin typeface="B Mitr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400" b="1" u="none" strike="noStrike" dirty="0" smtClean="0">
                          <a:effectLst/>
                          <a:cs typeface="B Mitra" panose="00000400000000000000" pitchFamily="2" charset="-78"/>
                        </a:rPr>
                        <a:t>96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b="1" u="none" strike="noStrike" dirty="0">
                          <a:effectLst/>
                          <a:cs typeface="B Mitra" panose="00000400000000000000" pitchFamily="2" charset="-78"/>
                        </a:rPr>
                        <a:t>برزیل</a:t>
                      </a:r>
                      <a:endParaRPr lang="fa-IR" sz="2400" b="1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400" b="1" u="none" strike="noStrike" dirty="0" smtClean="0">
                          <a:effectLst/>
                          <a:cs typeface="B Mitra" panose="00000400000000000000" pitchFamily="2" charset="-78"/>
                        </a:rPr>
                        <a:t>66.5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b="1" u="none" strike="noStrike">
                          <a:effectLst/>
                          <a:cs typeface="B Mitra" panose="00000400000000000000" pitchFamily="2" charset="-78"/>
                        </a:rPr>
                        <a:t>ژاپن</a:t>
                      </a:r>
                      <a:endParaRPr lang="fa-IR" sz="2400" b="1" i="0" u="none" strike="noStrike">
                        <a:solidFill>
                          <a:srgbClr val="000000"/>
                        </a:solidFill>
                        <a:effectLst/>
                        <a:latin typeface="B Mitr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400" b="1" u="none" strike="noStrike" dirty="0" smtClean="0">
                          <a:effectLst/>
                          <a:cs typeface="B Mitra" panose="00000400000000000000" pitchFamily="2" charset="-78"/>
                        </a:rPr>
                        <a:t>59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b="1" u="none" strike="noStrike">
                          <a:effectLst/>
                          <a:cs typeface="B Mitra" panose="00000400000000000000" pitchFamily="2" charset="-78"/>
                        </a:rPr>
                        <a:t>کانادا</a:t>
                      </a:r>
                      <a:endParaRPr lang="fa-IR" sz="2400" b="1" i="0" u="none" strike="noStrike">
                        <a:solidFill>
                          <a:srgbClr val="000000"/>
                        </a:solidFill>
                        <a:effectLst/>
                        <a:latin typeface="B Mitr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400" b="1" u="none" strike="noStrike" dirty="0" smtClean="0">
                          <a:effectLst/>
                          <a:cs typeface="B Mitra" panose="00000400000000000000" pitchFamily="2" charset="-78"/>
                        </a:rPr>
                        <a:t>37.5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b="1" u="none" strike="noStrike">
                          <a:effectLst/>
                          <a:cs typeface="B Mitra" panose="00000400000000000000" pitchFamily="2" charset="-78"/>
                        </a:rPr>
                        <a:t>چین</a:t>
                      </a:r>
                      <a:endParaRPr lang="fa-IR" sz="2400" b="1" i="0" u="none" strike="noStrike">
                        <a:solidFill>
                          <a:srgbClr val="000000"/>
                        </a:solidFill>
                        <a:effectLst/>
                        <a:latin typeface="B Mitr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400" b="1" u="none" strike="noStrike" dirty="0" smtClean="0">
                          <a:effectLst/>
                          <a:cs typeface="B Mitra" panose="00000400000000000000" pitchFamily="2" charset="-78"/>
                        </a:rPr>
                        <a:t>31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b="1" u="none" strike="noStrike">
                          <a:effectLst/>
                          <a:cs typeface="B Mitra" panose="00000400000000000000" pitchFamily="2" charset="-78"/>
                        </a:rPr>
                        <a:t>عربستان سعودی</a:t>
                      </a:r>
                      <a:endParaRPr lang="fa-IR" sz="2400" b="1" i="0" u="none" strike="noStrike">
                        <a:solidFill>
                          <a:srgbClr val="000000"/>
                        </a:solidFill>
                        <a:effectLst/>
                        <a:latin typeface="B Mitr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400" b="1" u="none" strike="noStrike" dirty="0" smtClean="0">
                          <a:effectLst/>
                          <a:cs typeface="B Mitra" panose="00000400000000000000" pitchFamily="2" charset="-78"/>
                        </a:rPr>
                        <a:t>22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b="1" u="none" strike="noStrike">
                          <a:effectLst/>
                          <a:cs typeface="B Mitra" panose="00000400000000000000" pitchFamily="2" charset="-78"/>
                        </a:rPr>
                        <a:t>استرالیا</a:t>
                      </a:r>
                      <a:endParaRPr lang="fa-IR" sz="2400" b="1" i="0" u="none" strike="noStrike">
                        <a:solidFill>
                          <a:srgbClr val="000000"/>
                        </a:solidFill>
                        <a:effectLst/>
                        <a:latin typeface="B Mitr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400" b="1" u="none" strike="noStrike" dirty="0" smtClean="0">
                          <a:effectLst/>
                          <a:cs typeface="B Mitra" panose="00000400000000000000" pitchFamily="2" charset="-78"/>
                        </a:rPr>
                        <a:t>22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b="1" u="none" strike="noStrike">
                          <a:effectLst/>
                          <a:cs typeface="B Mitra" panose="00000400000000000000" pitchFamily="2" charset="-78"/>
                        </a:rPr>
                        <a:t>روسیه</a:t>
                      </a:r>
                      <a:endParaRPr lang="fa-IR" sz="2400" b="1" i="0" u="none" strike="noStrike">
                        <a:solidFill>
                          <a:srgbClr val="000000"/>
                        </a:solidFill>
                        <a:effectLst/>
                        <a:latin typeface="B Mitr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400" b="1" u="none" strike="noStrike" dirty="0" smtClean="0">
                          <a:effectLst/>
                          <a:cs typeface="B Mitra" panose="00000400000000000000" pitchFamily="2" charset="-78"/>
                        </a:rPr>
                        <a:t>19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b="1" u="none" strike="noStrike">
                          <a:effectLst/>
                          <a:cs typeface="B Mitra" panose="00000400000000000000" pitchFamily="2" charset="-78"/>
                        </a:rPr>
                        <a:t>سایر</a:t>
                      </a:r>
                      <a:endParaRPr lang="fa-IR" sz="2400" b="1" i="0" u="none" strike="noStrike">
                        <a:solidFill>
                          <a:srgbClr val="000000"/>
                        </a:solidFill>
                        <a:effectLst/>
                        <a:latin typeface="B Mitr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400" b="1" u="none" strike="noStrike" dirty="0" smtClean="0">
                          <a:effectLst/>
                          <a:cs typeface="B Mitra" panose="00000400000000000000" pitchFamily="2" charset="-78"/>
                        </a:rPr>
                        <a:t>95.3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2368245"/>
              </p:ext>
            </p:extLst>
          </p:nvPr>
        </p:nvGraphicFramePr>
        <p:xfrm>
          <a:off x="395536" y="1412776"/>
          <a:ext cx="457200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051549"/>
              </p:ext>
            </p:extLst>
          </p:nvPr>
        </p:nvGraphicFramePr>
        <p:xfrm>
          <a:off x="5377386" y="5661248"/>
          <a:ext cx="3802608" cy="750570"/>
        </p:xfrm>
        <a:graphic>
          <a:graphicData uri="http://schemas.openxmlformats.org/drawingml/2006/table">
            <a:tbl>
              <a:tblPr rtl="1">
                <a:tableStyleId>{69C7853C-536D-4A76-A0AE-DD22124D55A5}</a:tableStyleId>
              </a:tblPr>
              <a:tblGrid>
                <a:gridCol w="20177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848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b="1" u="none" strike="noStrike" dirty="0" smtClean="0">
                          <a:effectLst/>
                          <a:cs typeface="B Mitra" panose="00000400000000000000" pitchFamily="2" charset="-78"/>
                        </a:rPr>
                        <a:t>واردات 96</a:t>
                      </a:r>
                      <a:endParaRPr lang="fa-IR" sz="2400" b="1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anose="00000400000000000000" pitchFamily="2" charset="-78"/>
                        </a:rPr>
                        <a:t>(هزار تن)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b="1" u="none" strike="noStrike" dirty="0" smtClean="0">
                          <a:effectLst/>
                          <a:cs typeface="B Mitra" panose="00000400000000000000" pitchFamily="2" charset="-78"/>
                        </a:rPr>
                        <a:t>ایران</a:t>
                      </a:r>
                      <a:endParaRPr lang="fa-IR" sz="2400" b="1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400" b="1" u="none" strike="noStrike" dirty="0" smtClean="0">
                          <a:effectLst/>
                          <a:cs typeface="B Mitra" panose="00000400000000000000" pitchFamily="2" charset="-78"/>
                        </a:rPr>
                        <a:t>6.3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387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>
                <a:cs typeface="B Mitra" panose="00000400000000000000" pitchFamily="2" charset="-78"/>
              </a:rPr>
              <a:t>کشورهای عمده صادر کننده کنسرو زیتون</a:t>
            </a:r>
            <a:endParaRPr lang="en-US" b="1" dirty="0">
              <a:cs typeface="B Mitra" panose="00000400000000000000" pitchFamily="2" charset="-78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8169491"/>
              </p:ext>
            </p:extLst>
          </p:nvPr>
        </p:nvGraphicFramePr>
        <p:xfrm>
          <a:off x="107504" y="1844824"/>
          <a:ext cx="4886790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5301397"/>
              </p:ext>
            </p:extLst>
          </p:nvPr>
        </p:nvGraphicFramePr>
        <p:xfrm>
          <a:off x="5076056" y="1340768"/>
          <a:ext cx="3672408" cy="4389120"/>
        </p:xfrm>
        <a:graphic>
          <a:graphicData uri="http://schemas.openxmlformats.org/drawingml/2006/table">
            <a:tbl>
              <a:tblPr rtl="1">
                <a:tableStyleId>{69C7853C-536D-4A76-A0AE-DD22124D55A5}</a:tableStyleId>
              </a:tblPr>
              <a:tblGrid>
                <a:gridCol w="7291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28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1444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38505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u="none" strike="noStrike" kern="1200" dirty="0">
                          <a:effectLst/>
                        </a:rPr>
                        <a:t>ردیف</a:t>
                      </a:r>
                      <a:endParaRPr lang="fa-IR" sz="2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u="none" strike="noStrike" dirty="0">
                          <a:effectLst/>
                        </a:rPr>
                        <a:t>نام کشور</a:t>
                      </a:r>
                      <a:endParaRPr lang="fa-IR" sz="2400" b="1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u="none" strike="noStrike" dirty="0">
                          <a:effectLst/>
                        </a:rPr>
                        <a:t>(هزار تن)</a:t>
                      </a:r>
                      <a:endParaRPr lang="fa-IR" sz="2400" b="1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8505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u="none" strike="noStrike" kern="1200" dirty="0">
                          <a:effectLst/>
                        </a:rPr>
                        <a:t>1</a:t>
                      </a:r>
                      <a:endParaRPr lang="fa-IR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u="none" strike="noStrike" dirty="0">
                          <a:effectLst/>
                        </a:rPr>
                        <a:t>اسپانیا</a:t>
                      </a:r>
                      <a:endParaRPr lang="fa-IR" sz="2400" b="1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400" u="none" strike="noStrike" dirty="0">
                          <a:effectLst/>
                        </a:rPr>
                        <a:t>218.4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8505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u="none" strike="noStrike" kern="1200" dirty="0">
                          <a:effectLst/>
                        </a:rPr>
                        <a:t>2</a:t>
                      </a:r>
                      <a:endParaRPr lang="fa-IR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u="none" strike="noStrike" dirty="0">
                          <a:effectLst/>
                        </a:rPr>
                        <a:t>مراکش</a:t>
                      </a:r>
                      <a:endParaRPr lang="fa-IR" sz="2400" b="1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400" u="none" strike="noStrike" dirty="0">
                          <a:effectLst/>
                        </a:rPr>
                        <a:t>78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8505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u="none" strike="noStrike" kern="1200" dirty="0">
                          <a:effectLst/>
                        </a:rPr>
                        <a:t>3</a:t>
                      </a:r>
                      <a:endParaRPr lang="fa-IR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u="none" strike="noStrike" dirty="0">
                          <a:effectLst/>
                        </a:rPr>
                        <a:t>یونان</a:t>
                      </a:r>
                      <a:endParaRPr lang="fa-IR" sz="2400" b="1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400" u="none" strike="noStrike" dirty="0">
                          <a:effectLst/>
                        </a:rPr>
                        <a:t>66.2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8505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u="none" strike="noStrike" kern="1200" dirty="0">
                          <a:effectLst/>
                        </a:rPr>
                        <a:t>4</a:t>
                      </a:r>
                      <a:endParaRPr lang="fa-IR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u="none" strike="noStrike" dirty="0">
                          <a:effectLst/>
                        </a:rPr>
                        <a:t>ترکیه</a:t>
                      </a:r>
                      <a:endParaRPr lang="fa-IR" sz="2400" b="1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400" u="none" strike="noStrike" dirty="0">
                          <a:effectLst/>
                        </a:rPr>
                        <a:t>63.5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38505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u="none" strike="noStrike" kern="1200" dirty="0">
                          <a:effectLst/>
                        </a:rPr>
                        <a:t>5</a:t>
                      </a:r>
                      <a:endParaRPr lang="fa-IR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u="none" strike="noStrike" dirty="0">
                          <a:effectLst/>
                        </a:rPr>
                        <a:t>ارژانتین</a:t>
                      </a:r>
                      <a:endParaRPr lang="fa-IR" sz="2400" b="1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400" u="none" strike="noStrike" dirty="0">
                          <a:effectLst/>
                        </a:rPr>
                        <a:t>46.5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38505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u="none" strike="noStrike" kern="1200" dirty="0">
                          <a:effectLst/>
                        </a:rPr>
                        <a:t>6</a:t>
                      </a:r>
                      <a:endParaRPr lang="fa-IR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u="none" strike="noStrike" dirty="0">
                          <a:effectLst/>
                        </a:rPr>
                        <a:t>مصر</a:t>
                      </a:r>
                      <a:endParaRPr lang="fa-IR" sz="2400" b="1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400" u="none" strike="noStrike" dirty="0">
                          <a:effectLst/>
                        </a:rPr>
                        <a:t>46.5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38505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u="none" strike="noStrike" kern="1200" dirty="0">
                          <a:effectLst/>
                        </a:rPr>
                        <a:t>7</a:t>
                      </a:r>
                      <a:endParaRPr lang="fa-IR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u="none" strike="noStrike" dirty="0">
                          <a:effectLst/>
                        </a:rPr>
                        <a:t>پرو</a:t>
                      </a:r>
                      <a:endParaRPr lang="fa-IR" sz="2400" b="1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400" u="none" strike="noStrike" dirty="0">
                          <a:effectLst/>
                        </a:rPr>
                        <a:t>31.5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38505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u="none" strike="noStrike" kern="1200" dirty="0">
                          <a:effectLst/>
                        </a:rPr>
                        <a:t>8</a:t>
                      </a:r>
                      <a:endParaRPr lang="fa-IR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u="none" strike="noStrike" dirty="0">
                          <a:effectLst/>
                        </a:rPr>
                        <a:t>پرتقال</a:t>
                      </a:r>
                      <a:endParaRPr lang="fa-IR" sz="2400" b="1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400" u="none" strike="noStrike" dirty="0">
                          <a:effectLst/>
                        </a:rPr>
                        <a:t>12.4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38505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u="none" strike="noStrike" kern="1200" dirty="0">
                          <a:effectLst/>
                        </a:rPr>
                        <a:t>9</a:t>
                      </a:r>
                      <a:endParaRPr lang="fa-IR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u="none" strike="noStrike" dirty="0">
                          <a:effectLst/>
                        </a:rPr>
                        <a:t>ایتالیا</a:t>
                      </a:r>
                      <a:endParaRPr lang="fa-IR" sz="2400" b="1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400" u="none" strike="noStrike" dirty="0">
                          <a:effectLst/>
                        </a:rPr>
                        <a:t>7.9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38505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u="none" strike="noStrike" kern="1200" dirty="0">
                          <a:effectLst/>
                        </a:rPr>
                        <a:t>10</a:t>
                      </a:r>
                      <a:endParaRPr lang="fa-IR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u="none" strike="noStrike" dirty="0" smtClean="0">
                          <a:effectLst/>
                        </a:rPr>
                        <a:t>آمریکا</a:t>
                      </a:r>
                      <a:endParaRPr lang="fa-IR" sz="2400" b="1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400" u="none" strike="noStrike" dirty="0">
                          <a:effectLst/>
                        </a:rPr>
                        <a:t>6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38505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u="none" strike="noStrike" kern="1200" dirty="0">
                          <a:effectLst/>
                        </a:rPr>
                        <a:t>11</a:t>
                      </a:r>
                      <a:endParaRPr lang="fa-IR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u="none" strike="noStrike" dirty="0">
                          <a:effectLst/>
                        </a:rPr>
                        <a:t>سایر</a:t>
                      </a:r>
                      <a:endParaRPr lang="fa-IR" sz="2400" b="1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400" u="none" strike="noStrike" dirty="0">
                          <a:effectLst/>
                        </a:rPr>
                        <a:t>27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427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a-IR" b="1">
                <a:cs typeface="B Mitra" panose="00000400000000000000" pitchFamily="2" charset="-78"/>
              </a:rPr>
              <a:t>کشورهای عمده وارد کننده کنسرو زیتون</a:t>
            </a:r>
            <a:endParaRPr lang="en-US" b="1" dirty="0">
              <a:cs typeface="B Mitra" panose="00000400000000000000" pitchFamily="2" charset="-78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996060"/>
              </p:ext>
            </p:extLst>
          </p:nvPr>
        </p:nvGraphicFramePr>
        <p:xfrm>
          <a:off x="5530822" y="1196753"/>
          <a:ext cx="2858244" cy="4320480"/>
        </p:xfrm>
        <a:graphic>
          <a:graphicData uri="http://schemas.openxmlformats.org/drawingml/2006/table">
            <a:tbl>
              <a:tblPr rtl="1">
                <a:tableStyleId>{3C2FFA5D-87B4-456A-9821-1D502468CF0F}</a:tableStyleId>
              </a:tblPr>
              <a:tblGrid>
                <a:gridCol w="17624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957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62905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1" u="none" strike="noStrike" dirty="0">
                          <a:effectLst/>
                          <a:cs typeface="B Mitra" panose="00000400000000000000" pitchFamily="2" charset="-78"/>
                        </a:rPr>
                        <a:t>نام کشور</a:t>
                      </a:r>
                      <a:endParaRPr lang="fa-IR" sz="2000" b="1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1" u="none" strike="noStrike" dirty="0">
                          <a:effectLst/>
                          <a:cs typeface="B Mitra" panose="00000400000000000000" pitchFamily="2" charset="-78"/>
                        </a:rPr>
                        <a:t>واردات </a:t>
                      </a:r>
                    </a:p>
                    <a:p>
                      <a:pPr algn="ctr" rtl="1" fontAlgn="b"/>
                      <a:r>
                        <a:rPr lang="fa-IR" sz="2000" b="1" u="none" strike="noStrike" dirty="0">
                          <a:effectLst/>
                          <a:cs typeface="B Mitra" panose="00000400000000000000" pitchFamily="2" charset="-78"/>
                        </a:rPr>
                        <a:t>( هزار تن)</a:t>
                      </a:r>
                      <a:endParaRPr lang="fa-IR" sz="2000" b="1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1" u="none" strike="noStrike" dirty="0">
                          <a:effectLst/>
                          <a:cs typeface="B Mitra" panose="00000400000000000000" pitchFamily="2" charset="-78"/>
                        </a:rPr>
                        <a:t>امریکا</a:t>
                      </a:r>
                      <a:endParaRPr lang="fa-IR" sz="2000" b="1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000" b="1" u="none" strike="noStrike" dirty="0">
                          <a:effectLst/>
                          <a:cs typeface="B Mitra" panose="00000400000000000000" pitchFamily="2" charset="-78"/>
                        </a:rPr>
                        <a:t>152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1" u="none" strike="noStrike" dirty="0">
                          <a:effectLst/>
                          <a:cs typeface="B Mitra" panose="00000400000000000000" pitchFamily="2" charset="-78"/>
                        </a:rPr>
                        <a:t>برزیل</a:t>
                      </a:r>
                      <a:endParaRPr lang="fa-IR" sz="2000" b="1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000" b="1" u="none" strike="noStrike" dirty="0">
                          <a:effectLst/>
                          <a:cs typeface="B Mitra" panose="00000400000000000000" pitchFamily="2" charset="-78"/>
                        </a:rPr>
                        <a:t>103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1" u="none" strike="noStrike" dirty="0">
                          <a:effectLst/>
                          <a:cs typeface="B Mitra" panose="00000400000000000000" pitchFamily="2" charset="-78"/>
                        </a:rPr>
                        <a:t>عربستان سعودی</a:t>
                      </a:r>
                      <a:endParaRPr lang="fa-IR" sz="2000" b="1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000" b="1" u="none" strike="noStrike" dirty="0">
                          <a:effectLst/>
                          <a:cs typeface="B Mitra" panose="00000400000000000000" pitchFamily="2" charset="-78"/>
                        </a:rPr>
                        <a:t>30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1" u="none" strike="noStrike" dirty="0">
                          <a:effectLst/>
                          <a:cs typeface="B Mitra" panose="00000400000000000000" pitchFamily="2" charset="-78"/>
                        </a:rPr>
                        <a:t>کانادا</a:t>
                      </a:r>
                      <a:endParaRPr lang="fa-IR" sz="2000" b="1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000" b="1" u="none" strike="noStrike" dirty="0">
                          <a:effectLst/>
                          <a:cs typeface="B Mitra" panose="00000400000000000000" pitchFamily="2" charset="-78"/>
                        </a:rPr>
                        <a:t>29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1" u="none" strike="noStrike" dirty="0">
                          <a:effectLst/>
                          <a:cs typeface="B Mitra" panose="00000400000000000000" pitchFamily="2" charset="-78"/>
                        </a:rPr>
                        <a:t>فرانسه</a:t>
                      </a:r>
                      <a:endParaRPr lang="fa-IR" sz="2000" b="1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000" b="1" u="none" strike="noStrike" dirty="0">
                          <a:effectLst/>
                          <a:cs typeface="B Mitra" panose="00000400000000000000" pitchFamily="2" charset="-78"/>
                        </a:rPr>
                        <a:t>28.6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1" u="none" strike="noStrike" dirty="0">
                          <a:effectLst/>
                          <a:cs typeface="B Mitra" panose="00000400000000000000" pitchFamily="2" charset="-78"/>
                        </a:rPr>
                        <a:t>روسیه</a:t>
                      </a:r>
                      <a:endParaRPr lang="fa-IR" sz="2000" b="1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000" b="1" u="none" strike="noStrike" dirty="0">
                          <a:effectLst/>
                          <a:cs typeface="B Mitra" panose="00000400000000000000" pitchFamily="2" charset="-78"/>
                        </a:rPr>
                        <a:t>23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1" u="none" strike="noStrike" dirty="0">
                          <a:effectLst/>
                          <a:cs typeface="B Mitra" panose="00000400000000000000" pitchFamily="2" charset="-78"/>
                        </a:rPr>
                        <a:t>عراق</a:t>
                      </a:r>
                      <a:endParaRPr lang="fa-IR" sz="2000" b="1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000" b="1" u="none" strike="noStrike" dirty="0">
                          <a:effectLst/>
                          <a:cs typeface="B Mitra" panose="00000400000000000000" pitchFamily="2" charset="-78"/>
                        </a:rPr>
                        <a:t>22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1" u="none" strike="noStrike" dirty="0">
                          <a:effectLst/>
                          <a:cs typeface="B Mitra" panose="00000400000000000000" pitchFamily="2" charset="-78"/>
                        </a:rPr>
                        <a:t>استرالیا</a:t>
                      </a:r>
                      <a:endParaRPr lang="fa-IR" sz="2000" b="1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000" b="1" u="none" strike="noStrike" dirty="0">
                          <a:effectLst/>
                          <a:cs typeface="B Mitra" panose="00000400000000000000" pitchFamily="2" charset="-78"/>
                        </a:rPr>
                        <a:t>15.5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1" u="none" strike="noStrike" dirty="0">
                          <a:effectLst/>
                          <a:cs typeface="B Mitra" panose="00000400000000000000" pitchFamily="2" charset="-78"/>
                        </a:rPr>
                        <a:t>شیلی</a:t>
                      </a:r>
                      <a:endParaRPr lang="fa-IR" sz="2000" b="1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000" b="1" u="none" strike="noStrike" dirty="0">
                          <a:effectLst/>
                          <a:cs typeface="B Mitra" panose="00000400000000000000" pitchFamily="2" charset="-78"/>
                        </a:rPr>
                        <a:t>15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1" u="none" strike="noStrike" dirty="0">
                          <a:effectLst/>
                          <a:cs typeface="B Mitra" panose="00000400000000000000" pitchFamily="2" charset="-78"/>
                        </a:rPr>
                        <a:t>اسپانیا</a:t>
                      </a:r>
                      <a:endParaRPr lang="fa-IR" sz="2000" b="1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000" b="1" u="none" strike="noStrike" dirty="0">
                          <a:effectLst/>
                          <a:cs typeface="B Mitra" panose="00000400000000000000" pitchFamily="2" charset="-78"/>
                        </a:rPr>
                        <a:t>11.8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1" u="none" strike="noStrike" dirty="0">
                          <a:effectLst/>
                          <a:cs typeface="B Mitra" panose="00000400000000000000" pitchFamily="2" charset="-78"/>
                        </a:rPr>
                        <a:t>سایر</a:t>
                      </a:r>
                      <a:endParaRPr lang="fa-IR" sz="2000" b="1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000" b="1" u="none" strike="noStrike" dirty="0">
                          <a:effectLst/>
                          <a:cs typeface="B Mitra" panose="00000400000000000000" pitchFamily="2" charset="-78"/>
                        </a:rPr>
                        <a:t>98.9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588455"/>
              </p:ext>
            </p:extLst>
          </p:nvPr>
        </p:nvGraphicFramePr>
        <p:xfrm>
          <a:off x="395536" y="1556792"/>
          <a:ext cx="5184576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9197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rtl="1"/>
            <a:r>
              <a:rPr lang="fa-IR" b="1" dirty="0" smtClean="0">
                <a:cs typeface="B Titr" panose="00000700000000000000" pitchFamily="2" charset="-78"/>
              </a:rPr>
              <a:t>زیتون در ایران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0028485"/>
              </p:ext>
            </p:extLst>
          </p:nvPr>
        </p:nvGraphicFramePr>
        <p:xfrm>
          <a:off x="323528" y="1124744"/>
          <a:ext cx="8424936" cy="5472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Slide" r:id="rId5" imgW="1786217" imgH="1338022" progId="PowerPoint.Slide.12">
                  <p:embed/>
                </p:oleObj>
              </mc:Choice>
              <mc:Fallback>
                <p:oleObj name="Slide" r:id="rId5" imgW="1786217" imgH="1338022" progId="PowerPoint.Slid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 l="8101" r="11122" b="4517"/>
                      <a:stretch>
                        <a:fillRect/>
                      </a:stretch>
                    </p:blipFill>
                    <p:spPr bwMode="auto">
                      <a:xfrm>
                        <a:off x="323528" y="1124744"/>
                        <a:ext cx="8424936" cy="547260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761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2249488"/>
              </p:ext>
            </p:extLst>
          </p:nvPr>
        </p:nvGraphicFramePr>
        <p:xfrm>
          <a:off x="301431" y="1124744"/>
          <a:ext cx="8568953" cy="5313278"/>
        </p:xfrm>
        <a:graphic>
          <a:graphicData uri="http://schemas.openxmlformats.org/drawingml/2006/table">
            <a:tbl>
              <a:tblPr rtl="1" firstRow="1" firstCol="1" bandRow="1"/>
              <a:tblGrid>
                <a:gridCol w="744497"/>
                <a:gridCol w="4353672"/>
                <a:gridCol w="3470784"/>
              </a:tblGrid>
              <a:tr h="34326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B Mitra"/>
                        </a:rPr>
                        <a:t>1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B Titr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B Mitra"/>
                        </a:rPr>
                        <a:t>پراکنش زیتون در کشور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B Titr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2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B Mitra"/>
                        </a:rPr>
                        <a:t>26 استان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B Titr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47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2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B Mitra"/>
                        </a:rPr>
                        <a:t>2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B Titr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2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B Mitra"/>
                        </a:rPr>
                        <a:t>تولید میوه زیتون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B Titr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B Mitra"/>
                        </a:rPr>
                        <a:t>92 </a:t>
                      </a:r>
                      <a:r>
                        <a:rPr lang="fa-IR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B Mitra"/>
                        </a:rPr>
                        <a:t>هزار تن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B Titr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066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2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B Mitra"/>
                        </a:rPr>
                        <a:t>3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B Titr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2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B Mitra"/>
                        </a:rPr>
                        <a:t>تولید روغن زیتون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B Titr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2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B Mitra"/>
                        </a:rPr>
                        <a:t>5300 تن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B Titr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26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2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B Mitra"/>
                        </a:rPr>
                        <a:t>4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B Titr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2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B Mitra"/>
                        </a:rPr>
                        <a:t>تولید کنسرو زیتون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B Titr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2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B Mitra"/>
                        </a:rPr>
                        <a:t>61000  تن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B Titr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77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2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B Mitra"/>
                        </a:rPr>
                        <a:t>5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B Titr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2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B Mitra"/>
                        </a:rPr>
                        <a:t>نسبت زیتون کنسروی به روغنی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B Titr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2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B Mitra"/>
                        </a:rPr>
                        <a:t>70درصد به 30 درصد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B Titr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666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2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B Mitra"/>
                        </a:rPr>
                        <a:t>6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B Titr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2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B Mitra"/>
                        </a:rPr>
                        <a:t>سرانه مصرف روغن زیتون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B Titr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2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B Mitra"/>
                        </a:rPr>
                        <a:t>130 گرم (با احتساب میزان واردات)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B Titr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26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2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B Mitra"/>
                        </a:rPr>
                        <a:t>7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B Titr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2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B Mitra"/>
                        </a:rPr>
                        <a:t>سرانه مصرف کنسرو زیتون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B Titr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2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B Mitra"/>
                        </a:rPr>
                        <a:t>850 گرم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B Titr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26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2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B Mitra"/>
                        </a:rPr>
                        <a:t>8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B Titr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2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B Mitra"/>
                        </a:rPr>
                        <a:t>تعداد کارخانجات روغنکشی ثابت وپرتابل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B Titr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2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B Mitra"/>
                        </a:rPr>
                        <a:t>42 واحد ثابت- 35 دستگاه پرتابل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B Titr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574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2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B Mitra"/>
                        </a:rPr>
                        <a:t>9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B Titr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2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B Mitra"/>
                        </a:rPr>
                        <a:t>ظرفیت واحدهای روغنکشی (ثابت و پرتابل)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B Titr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2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B Mitra"/>
                        </a:rPr>
                        <a:t>91536 تن در سال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B Titr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8441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2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B Mitra"/>
                        </a:rPr>
                        <a:t>10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B Titr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2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B Mitra"/>
                        </a:rPr>
                        <a:t>کلکسیون ملی، منطقه ای و استانی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B Titr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B Mitra"/>
                        </a:rPr>
                        <a:t>ملی 1واحد، منطقه ای 6 واحدو استانی 19 واحد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B Titr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176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2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B Mitra"/>
                        </a:rPr>
                        <a:t>11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B Titr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2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B Mitra"/>
                        </a:rPr>
                        <a:t>نهالستان تولید نهال زیتون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B Titr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B Mitra"/>
                        </a:rPr>
                        <a:t>31 </a:t>
                      </a:r>
                      <a:r>
                        <a:rPr lang="fa-IR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B Mitra"/>
                        </a:rPr>
                        <a:t>واحد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B Titr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823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B Mitra"/>
                        </a:rPr>
                        <a:t>12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B Titr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B Mitra"/>
                        </a:rPr>
                        <a:t>باغات </a:t>
                      </a:r>
                      <a:r>
                        <a:rPr lang="fa-IR" sz="20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B Mitra"/>
                        </a:rPr>
                        <a:t>مادری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B Titr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B Mitra"/>
                        </a:rPr>
                        <a:t>367 </a:t>
                      </a:r>
                      <a:r>
                        <a:rPr lang="fa-IR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B Mitra"/>
                        </a:rPr>
                        <a:t>هکتار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B Titr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084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B Mitra"/>
                        </a:rPr>
                        <a:t>13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B Titr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B Mitra"/>
                        </a:rPr>
                        <a:t>باغات سازگاری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B Titr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B Mitra"/>
                        </a:rPr>
                        <a:t>86 </a:t>
                      </a:r>
                      <a:r>
                        <a:rPr lang="fa-IR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B Mitra"/>
                        </a:rPr>
                        <a:t>هکتار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B Titr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23528" y="260648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3200" b="1" dirty="0" smtClean="0">
                <a:latin typeface="Times New Roman"/>
                <a:ea typeface="Calibri"/>
                <a:cs typeface="B Titr" panose="00000700000000000000" pitchFamily="2" charset="-78"/>
              </a:rPr>
              <a:t>زیتون </a:t>
            </a:r>
            <a:r>
              <a:rPr lang="fa-IR" sz="3200" b="1" dirty="0">
                <a:latin typeface="Times New Roman"/>
                <a:ea typeface="Calibri"/>
                <a:cs typeface="B Titr" panose="00000700000000000000" pitchFamily="2" charset="-78"/>
              </a:rPr>
              <a:t>در سال </a:t>
            </a:r>
            <a:r>
              <a:rPr lang="fa-IR" sz="3200" b="1" dirty="0" smtClean="0">
                <a:latin typeface="Times New Roman"/>
                <a:ea typeface="Calibri"/>
                <a:cs typeface="B Titr" panose="00000700000000000000" pitchFamily="2" charset="-78"/>
              </a:rPr>
              <a:t>1396</a:t>
            </a:r>
            <a:endParaRPr lang="en-US" sz="3200" b="1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1938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fa-IR" b="1" dirty="0">
                <a:cs typeface="B Titr" panose="00000700000000000000" pitchFamily="2" charset="-78"/>
              </a:rPr>
              <a:t>استان های برتر</a:t>
            </a:r>
            <a:endParaRPr lang="en-US" b="1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75" y="1052736"/>
            <a:ext cx="8736905" cy="5184576"/>
          </a:xfrm>
        </p:spPr>
        <p:txBody>
          <a:bodyPr/>
          <a:lstStyle/>
          <a:p>
            <a:pPr marL="0" indent="0" algn="ctr" rtl="1">
              <a:buNone/>
            </a:pPr>
            <a:r>
              <a:rPr lang="fa-IR" b="1" dirty="0" smtClean="0">
                <a:cs typeface="B Mitra" panose="00000400000000000000" pitchFamily="2" charset="-78"/>
              </a:rPr>
              <a:t>بر اساس میزان </a:t>
            </a:r>
            <a:r>
              <a:rPr lang="fa-IR" b="1" dirty="0">
                <a:cs typeface="B Mitra" panose="00000400000000000000" pitchFamily="2" charset="-78"/>
              </a:rPr>
              <a:t>تولید</a:t>
            </a:r>
          </a:p>
          <a:p>
            <a:pPr marL="0" indent="0" algn="ctr" rtl="1">
              <a:buNone/>
            </a:pPr>
            <a:r>
              <a:rPr lang="fa-IR" b="1" dirty="0" smtClean="0">
                <a:cs typeface="B Mitra" panose="00000400000000000000" pitchFamily="2" charset="-78"/>
              </a:rPr>
              <a:t>زنجان، فارس، قزوین، گیلان، </a:t>
            </a:r>
            <a:r>
              <a:rPr lang="fa-IR" b="1" dirty="0">
                <a:cs typeface="B Mitra" panose="00000400000000000000" pitchFamily="2" charset="-78"/>
              </a:rPr>
              <a:t>سمنان </a:t>
            </a:r>
            <a:r>
              <a:rPr lang="fa-IR" b="1" dirty="0" smtClean="0">
                <a:cs typeface="B Mitra" panose="00000400000000000000" pitchFamily="2" charset="-78"/>
              </a:rPr>
              <a:t>وگلستان</a:t>
            </a:r>
            <a:endParaRPr lang="en-US" b="1" dirty="0">
              <a:cs typeface="B Mitra" panose="00000400000000000000" pitchFamily="2" charset="-78"/>
            </a:endParaRPr>
          </a:p>
        </p:txBody>
      </p:sp>
      <p:pic>
        <p:nvPicPr>
          <p:cNvPr id="11266" name="Picture 2" descr="نتیجه تصویری برای نقشه هوایی کشاورزی استان زنجان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03" y="2266083"/>
            <a:ext cx="2195736" cy="180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تصویر مرتبط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846139"/>
            <a:ext cx="1890118" cy="167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نتیجه تصویری برای نقشه هوایی کشاورزی استان قزوی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AutoShape 8" descr="نتیجه تصویری برای نقشه هوایی کشاورزی استان قزوین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1274" name="Picture 10" descr="نتیجه تصویری برای نقشه هوایی کشاورزی استان قزوین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266083"/>
            <a:ext cx="2086769" cy="175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2" descr="نتیجه تصویری برای نقشه هوایی کشاورزی استان گیلان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1278" name="Picture 14" descr="نتیجه تصویری برای نقشه هوایی کشاورزی استان گیلان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00609"/>
            <a:ext cx="1819275" cy="160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0" name="Picture 16" descr="نتیجه تصویری برای نقشه استان سمنان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300041"/>
            <a:ext cx="2160240" cy="154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2" name="Picture 18" descr="تصویر مرتبط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137" y="3657818"/>
            <a:ext cx="1879344" cy="165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37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1"/>
            <a:r>
              <a:rPr lang="fa-IR" sz="4000" dirty="0" smtClean="0">
                <a:cs typeface="B Titr" panose="00000700000000000000" pitchFamily="2" charset="-78"/>
              </a:rPr>
              <a:t>سطوح بارور، غیر بارور و کل زیتون در ایران(96-85)</a:t>
            </a:r>
            <a:endParaRPr lang="en-US" sz="4000" dirty="0">
              <a:cs typeface="B Titr" panose="00000700000000000000" pitchFamily="2" charset="-78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6594990"/>
              </p:ext>
            </p:extLst>
          </p:nvPr>
        </p:nvGraphicFramePr>
        <p:xfrm>
          <a:off x="179512" y="1412776"/>
          <a:ext cx="8718152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3767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rtl="1"/>
            <a:r>
              <a:rPr lang="fa-IR" b="1" dirty="0" smtClean="0">
                <a:cs typeface="B Titr" panose="00000700000000000000" pitchFamily="2" charset="-78"/>
              </a:rPr>
              <a:t> زیتون </a:t>
            </a:r>
            <a:r>
              <a:rPr lang="fa-IR" b="1" dirty="0">
                <a:cs typeface="B Titr" panose="00000700000000000000" pitchFamily="2" charset="-78"/>
              </a:rPr>
              <a:t>در </a:t>
            </a:r>
            <a:r>
              <a:rPr lang="fa-IR" b="1" dirty="0" smtClean="0">
                <a:cs typeface="B Titr" panose="00000700000000000000" pitchFamily="2" charset="-78"/>
              </a:rPr>
              <a:t>دنیا و ایران</a:t>
            </a:r>
            <a:endParaRPr lang="en-US" b="1" dirty="0">
              <a:cs typeface="B Titr" panose="00000700000000000000" pitchFamily="2" charset="-78"/>
            </a:endParaRPr>
          </a:p>
        </p:txBody>
      </p:sp>
      <p:sp>
        <p:nvSpPr>
          <p:cNvPr id="7" name="Oval 6"/>
          <p:cNvSpPr/>
          <p:nvPr/>
        </p:nvSpPr>
        <p:spPr>
          <a:xfrm>
            <a:off x="5220072" y="2636912"/>
            <a:ext cx="144016" cy="15157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8674" name="Picture 2" descr="C:\Users\m.emamie\Desktop\نقشه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00" b="81000" l="5463" r="972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15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7934"/>
            <a:ext cx="8229600" cy="1143000"/>
          </a:xfrm>
        </p:spPr>
        <p:txBody>
          <a:bodyPr>
            <a:normAutofit/>
          </a:bodyPr>
          <a:lstStyle/>
          <a:p>
            <a:r>
              <a:rPr lang="ar-SA" b="1" dirty="0"/>
              <a:t>سطح زیرکشت</a:t>
            </a:r>
            <a:r>
              <a:rPr lang="fa-IR" b="1" dirty="0"/>
              <a:t> </a:t>
            </a:r>
            <a:r>
              <a:rPr lang="ar-SA" b="1" dirty="0"/>
              <a:t>زیتون در سال </a:t>
            </a:r>
            <a:r>
              <a:rPr lang="ar-SA" b="1" dirty="0" smtClean="0"/>
              <a:t>139</a:t>
            </a:r>
            <a:r>
              <a:rPr lang="fa-IR" b="1" dirty="0" smtClean="0"/>
              <a:t>6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4409133"/>
              </p:ext>
            </p:extLst>
          </p:nvPr>
        </p:nvGraphicFramePr>
        <p:xfrm>
          <a:off x="0" y="1056821"/>
          <a:ext cx="9180512" cy="5684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8567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467544" y="476672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800" b="1" dirty="0">
                <a:solidFill>
                  <a:prstClr val="black"/>
                </a:solidFill>
                <a:cs typeface="B Titr" panose="00000700000000000000" pitchFamily="2" charset="-78"/>
              </a:rPr>
              <a:t>میزان </a:t>
            </a:r>
            <a:r>
              <a:rPr lang="fa-IR" sz="2800" b="1" dirty="0" smtClean="0">
                <a:solidFill>
                  <a:prstClr val="black"/>
                </a:solidFill>
                <a:cs typeface="B Titr" panose="00000700000000000000" pitchFamily="2" charset="-78"/>
              </a:rPr>
              <a:t>تولید باغات زیتون </a:t>
            </a:r>
            <a:r>
              <a:rPr lang="fa-IR" sz="2800" b="1" dirty="0">
                <a:solidFill>
                  <a:prstClr val="black"/>
                </a:solidFill>
                <a:cs typeface="B Titr" panose="00000700000000000000" pitchFamily="2" charset="-78"/>
              </a:rPr>
              <a:t>در سال </a:t>
            </a:r>
            <a:r>
              <a:rPr lang="fa-IR" sz="2800" b="1" dirty="0" smtClean="0">
                <a:solidFill>
                  <a:prstClr val="black"/>
                </a:solidFill>
                <a:cs typeface="B Titr" panose="00000700000000000000" pitchFamily="2" charset="-78"/>
              </a:rPr>
              <a:t>96</a:t>
            </a:r>
            <a:endParaRPr lang="en-US" sz="2800" b="1" dirty="0">
              <a:solidFill>
                <a:prstClr val="black"/>
              </a:solidFill>
              <a:cs typeface="B Titr" panose="00000700000000000000" pitchFamily="2" charset="-78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3929936"/>
              </p:ext>
            </p:extLst>
          </p:nvPr>
        </p:nvGraphicFramePr>
        <p:xfrm>
          <a:off x="395536" y="1268760"/>
          <a:ext cx="8748464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4"/>
          <p:cNvSpPr txBox="1">
            <a:spLocks/>
          </p:cNvSpPr>
          <p:nvPr/>
        </p:nvSpPr>
        <p:spPr>
          <a:xfrm rot="16200000">
            <a:off x="-404463" y="2897360"/>
            <a:ext cx="1332148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en-US" sz="2800" b="1" dirty="0" smtClean="0">
                <a:solidFill>
                  <a:prstClr val="black"/>
                </a:solidFill>
                <a:cs typeface="B Titr" panose="00000700000000000000" pitchFamily="2" charset="-78"/>
              </a:rPr>
              <a:t>ton</a:t>
            </a:r>
            <a:endParaRPr lang="en-US" sz="2800" b="1" dirty="0">
              <a:solidFill>
                <a:prstClr val="black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3431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88681" y="161531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800" b="1" dirty="0">
                <a:solidFill>
                  <a:prstClr val="black"/>
                </a:solidFill>
                <a:cs typeface="B Titr" panose="00000700000000000000" pitchFamily="2" charset="-78"/>
              </a:rPr>
              <a:t>میزان </a:t>
            </a:r>
            <a:r>
              <a:rPr lang="fa-IR" sz="2800" b="1" dirty="0" smtClean="0">
                <a:solidFill>
                  <a:prstClr val="black"/>
                </a:solidFill>
                <a:cs typeface="B Titr" panose="00000700000000000000" pitchFamily="2" charset="-78"/>
              </a:rPr>
              <a:t>عملکرد باغات زیتون </a:t>
            </a:r>
            <a:r>
              <a:rPr lang="fa-IR" sz="2800" b="1" dirty="0">
                <a:solidFill>
                  <a:prstClr val="black"/>
                </a:solidFill>
                <a:cs typeface="B Titr" panose="00000700000000000000" pitchFamily="2" charset="-78"/>
              </a:rPr>
              <a:t>در سال </a:t>
            </a:r>
            <a:r>
              <a:rPr lang="fa-IR" sz="2800" b="1" dirty="0" smtClean="0">
                <a:solidFill>
                  <a:prstClr val="black"/>
                </a:solidFill>
                <a:cs typeface="B Titr" panose="00000700000000000000" pitchFamily="2" charset="-78"/>
              </a:rPr>
              <a:t>96</a:t>
            </a:r>
            <a:endParaRPr lang="en-US" sz="2800" b="1" dirty="0">
              <a:solidFill>
                <a:prstClr val="black"/>
              </a:solidFill>
              <a:cs typeface="B Titr" panose="00000700000000000000" pitchFamily="2" charset="-78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7412624"/>
              </p:ext>
            </p:extLst>
          </p:nvPr>
        </p:nvGraphicFramePr>
        <p:xfrm>
          <a:off x="0" y="692696"/>
          <a:ext cx="914400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83837" y="169476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2800" b="1" dirty="0" smtClean="0">
                <a:solidFill>
                  <a:prstClr val="black"/>
                </a:solidFill>
                <a:cs typeface="B Titr" panose="00000700000000000000" pitchFamily="2" charset="-78"/>
              </a:rPr>
              <a:t>KG</a:t>
            </a:r>
            <a:endParaRPr lang="en-US" sz="2800" b="1" dirty="0">
              <a:solidFill>
                <a:prstClr val="black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302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092279" y="1052736"/>
            <a:ext cx="20302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 smtClean="0">
                <a:solidFill>
                  <a:prstClr val="black"/>
                </a:solidFill>
                <a:cs typeface="B Titr" panose="00000700000000000000" pitchFamily="2" charset="-78"/>
              </a:rPr>
              <a:t>میزان تولید میوه زیتون کشورطی ده </a:t>
            </a:r>
            <a:r>
              <a:rPr lang="en-US" b="1" dirty="0" smtClean="0">
                <a:solidFill>
                  <a:prstClr val="black"/>
                </a:solidFill>
                <a:cs typeface="B Titr" panose="00000700000000000000" pitchFamily="2" charset="-78"/>
              </a:rPr>
              <a:t>(ton)</a:t>
            </a:r>
            <a:r>
              <a:rPr lang="fa-IR" b="1" dirty="0" smtClean="0">
                <a:solidFill>
                  <a:prstClr val="black"/>
                </a:solidFill>
                <a:cs typeface="B Titr" panose="00000700000000000000" pitchFamily="2" charset="-78"/>
              </a:rPr>
              <a:t>سال 96-85</a:t>
            </a:r>
            <a:endParaRPr lang="en-US" b="1" dirty="0">
              <a:solidFill>
                <a:prstClr val="black"/>
              </a:solidFill>
              <a:cs typeface="B Titr" panose="000007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4437112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 smtClean="0">
                <a:solidFill>
                  <a:prstClr val="black"/>
                </a:solidFill>
                <a:cs typeface="B Titr" panose="00000700000000000000" pitchFamily="2" charset="-78"/>
              </a:rPr>
              <a:t>میزان عملکردمیوه زیتون کشور طی ده سال 96-85</a:t>
            </a:r>
            <a:r>
              <a:rPr lang="en-US" b="1" dirty="0" smtClean="0">
                <a:solidFill>
                  <a:prstClr val="black"/>
                </a:solidFill>
                <a:cs typeface="B Titr" panose="00000700000000000000" pitchFamily="2" charset="-78"/>
              </a:rPr>
              <a:t>(kg/h)</a:t>
            </a:r>
            <a:endParaRPr lang="en-US" b="1" dirty="0">
              <a:solidFill>
                <a:prstClr val="black"/>
              </a:solidFill>
              <a:cs typeface="B Titr" panose="00000700000000000000" pitchFamily="2" charset="-78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4876466"/>
              </p:ext>
            </p:extLst>
          </p:nvPr>
        </p:nvGraphicFramePr>
        <p:xfrm>
          <a:off x="323528" y="142800"/>
          <a:ext cx="6984776" cy="3358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8082087"/>
              </p:ext>
            </p:extLst>
          </p:nvPr>
        </p:nvGraphicFramePr>
        <p:xfrm>
          <a:off x="2051720" y="3645024"/>
          <a:ext cx="6984776" cy="3212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6946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Titr" panose="00000700000000000000" pitchFamily="2" charset="-78"/>
              </a:rPr>
              <a:t>تولید کنسرو زیتون کشور 1396-1385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 rot="16200000">
            <a:off x="42455" y="3306195"/>
            <a:ext cx="720080" cy="755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cs typeface="B Mitra" panose="00000400000000000000" pitchFamily="2" charset="-78"/>
              </a:rPr>
              <a:t>ton</a:t>
            </a:r>
            <a:endParaRPr lang="en-US" sz="2000" b="1" dirty="0">
              <a:cs typeface="B Mitra" panose="00000400000000000000" pitchFamily="2" charset="-78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3187811"/>
              </p:ext>
            </p:extLst>
          </p:nvPr>
        </p:nvGraphicFramePr>
        <p:xfrm>
          <a:off x="780283" y="1268760"/>
          <a:ext cx="8040189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5356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 rot="16200000">
            <a:off x="42455" y="3306195"/>
            <a:ext cx="720080" cy="755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cs typeface="B Mitra" panose="00000400000000000000" pitchFamily="2" charset="-78"/>
              </a:rPr>
              <a:t>ton</a:t>
            </a:r>
            <a:endParaRPr lang="en-US" sz="2000" b="1" dirty="0">
              <a:cs typeface="B Mitra" panose="00000400000000000000" pitchFamily="2" charset="-78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Titr" panose="00000700000000000000" pitchFamily="2" charset="-78"/>
              </a:rPr>
              <a:t>تولید روغن زیتون کشور 1396-1385</a:t>
            </a:r>
            <a:endParaRPr lang="en-US" dirty="0">
              <a:cs typeface="B Titr" panose="00000700000000000000" pitchFamily="2" charset="-78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8572453"/>
              </p:ext>
            </p:extLst>
          </p:nvPr>
        </p:nvGraphicFramePr>
        <p:xfrm>
          <a:off x="780283" y="1268760"/>
          <a:ext cx="8040189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8330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141548" y="2384884"/>
            <a:ext cx="936104" cy="43204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cs typeface="B Titr" panose="00000700000000000000" pitchFamily="2" charset="-78"/>
              </a:rPr>
              <a:t>KG</a:t>
            </a:r>
            <a:endParaRPr lang="en-US" dirty="0">
              <a:cs typeface="B Titr" panose="00000700000000000000" pitchFamily="2" charset="-78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1504630"/>
              </p:ext>
            </p:extLst>
          </p:nvPr>
        </p:nvGraphicFramePr>
        <p:xfrm>
          <a:off x="1043608" y="3861048"/>
          <a:ext cx="8100392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dirty="0" smtClean="0">
                <a:cs typeface="B Titr" panose="00000700000000000000" pitchFamily="2" charset="-78"/>
              </a:rPr>
              <a:t>صادرات و واردات روغن زیتون</a:t>
            </a:r>
            <a:endParaRPr lang="en-US" dirty="0">
              <a:cs typeface="B Titr" panose="00000700000000000000" pitchFamily="2" charset="-78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738734"/>
              </p:ext>
            </p:extLst>
          </p:nvPr>
        </p:nvGraphicFramePr>
        <p:xfrm>
          <a:off x="827584" y="1196752"/>
          <a:ext cx="831641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 rot="16200000">
            <a:off x="141548" y="5121188"/>
            <a:ext cx="936104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cs typeface="B Titr" panose="00000700000000000000" pitchFamily="2" charset="-78"/>
              </a:rPr>
              <a:t>KG</a:t>
            </a:r>
            <a:endParaRPr lang="en-US" sz="40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3559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dirty="0" smtClean="0">
                <a:cs typeface="B Titr" panose="00000700000000000000" pitchFamily="2" charset="-78"/>
              </a:rPr>
              <a:t>صادرات و واردات کنسرو کشور</a:t>
            </a:r>
            <a:endParaRPr lang="en-US" dirty="0">
              <a:cs typeface="B Titr" panose="00000700000000000000" pitchFamily="2" charset="-78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6281270"/>
              </p:ext>
            </p:extLst>
          </p:nvPr>
        </p:nvGraphicFramePr>
        <p:xfrm>
          <a:off x="1043608" y="3789040"/>
          <a:ext cx="7848872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7245170"/>
              </p:ext>
            </p:extLst>
          </p:nvPr>
        </p:nvGraphicFramePr>
        <p:xfrm>
          <a:off x="971600" y="1196752"/>
          <a:ext cx="799288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 rot="16200000">
            <a:off x="141548" y="2384884"/>
            <a:ext cx="936104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cs typeface="B Titr" panose="00000700000000000000" pitchFamily="2" charset="-78"/>
              </a:rPr>
              <a:t>KG</a:t>
            </a:r>
            <a:endParaRPr lang="en-US" sz="4000" dirty="0">
              <a:cs typeface="B Titr" panose="00000700000000000000" pitchFamily="2" charset="-78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 rot="16200000">
            <a:off x="171969" y="5121188"/>
            <a:ext cx="936104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cs typeface="B Titr" panose="00000700000000000000" pitchFamily="2" charset="-78"/>
              </a:rPr>
              <a:t>KG</a:t>
            </a:r>
            <a:endParaRPr lang="en-US" sz="40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8033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408984"/>
              </p:ext>
            </p:extLst>
          </p:nvPr>
        </p:nvGraphicFramePr>
        <p:xfrm>
          <a:off x="5899582" y="908588"/>
          <a:ext cx="3140414" cy="5949412"/>
        </p:xfrm>
        <a:graphic>
          <a:graphicData uri="http://schemas.openxmlformats.org/drawingml/2006/table">
            <a:tbl>
              <a:tblPr rtl="1">
                <a:tableStyleId>{35758FB7-9AC5-4552-8A53-C91805E547FA}</a:tableStyleId>
              </a:tblPr>
              <a:tblGrid>
                <a:gridCol w="4722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3410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341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5639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cs typeface="B Mitra" panose="00000400000000000000" pitchFamily="2" charset="-78"/>
                        </a:rPr>
                        <a:t>رديف</a:t>
                      </a:r>
                      <a:endParaRPr lang="en-US" sz="1400" b="1" dirty="0">
                        <a:latin typeface="Times New Roman" pitchFamily="18" charset="0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60833" marR="60833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b="1" dirty="0">
                          <a:cs typeface="B Mitra" panose="00000400000000000000" pitchFamily="2" charset="-78"/>
                        </a:rPr>
                        <a:t>كشور</a:t>
                      </a:r>
                      <a:endParaRPr lang="en-US" sz="1800" b="1" dirty="0">
                        <a:latin typeface="Times New Roman" pitchFamily="18" charset="0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60833" marR="60833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>
                          <a:cs typeface="B Mitra" panose="00000400000000000000" pitchFamily="2" charset="-78"/>
                        </a:rPr>
                        <a:t>سطح هکتار</a:t>
                      </a:r>
                      <a:endParaRPr lang="en-US" sz="1800" b="1" dirty="0">
                        <a:latin typeface="Times New Roman" pitchFamily="18" charset="0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60833" marR="60833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9145"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kern="1200" dirty="0">
                          <a:solidFill>
                            <a:srgbClr val="C00000"/>
                          </a:solidFill>
                          <a:cs typeface="B Mitra" panose="00000400000000000000" pitchFamily="2" charset="-78"/>
                        </a:rPr>
                        <a:t>1</a:t>
                      </a:r>
                      <a:endParaRPr lang="en-US" sz="1400" b="1" kern="1200" dirty="0">
                        <a:solidFill>
                          <a:srgbClr val="C00000"/>
                        </a:solidFill>
                        <a:latin typeface="Arial"/>
                        <a:ea typeface="Times New Roman"/>
                        <a:cs typeface="B Mitra" panose="00000400000000000000" pitchFamily="2" charset="-78"/>
                      </a:endParaRPr>
                    </a:p>
                  </a:txBody>
                  <a:tcPr marL="60833" marR="60833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800" b="1" kern="1200" dirty="0">
                          <a:solidFill>
                            <a:srgbClr val="C00000"/>
                          </a:solidFill>
                          <a:cs typeface="B Mitra" panose="00000400000000000000" pitchFamily="2" charset="-78"/>
                        </a:rPr>
                        <a:t>اسپانیا</a:t>
                      </a:r>
                      <a:endParaRPr lang="en-US" sz="1800" b="1" kern="1200" dirty="0">
                        <a:solidFill>
                          <a:srgbClr val="C00000"/>
                        </a:solidFill>
                        <a:latin typeface="Arial"/>
                        <a:ea typeface="Times New Roman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fa-IR" sz="1800" b="1" kern="1200" dirty="0">
                          <a:solidFill>
                            <a:srgbClr val="C00000"/>
                          </a:solidFill>
                          <a:cs typeface="B Mitra" panose="00000400000000000000" pitchFamily="2" charset="-78"/>
                        </a:rPr>
                        <a:t>2584564</a:t>
                      </a:r>
                      <a:endParaRPr lang="en-US" sz="1800" b="1" kern="1200" dirty="0">
                        <a:solidFill>
                          <a:srgbClr val="C00000"/>
                        </a:solidFill>
                        <a:latin typeface="Arial"/>
                        <a:ea typeface="Times New Roman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9145"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kern="1200" dirty="0">
                          <a:solidFill>
                            <a:srgbClr val="C00000"/>
                          </a:solidFill>
                          <a:cs typeface="B Mitra" panose="00000400000000000000" pitchFamily="2" charset="-78"/>
                        </a:rPr>
                        <a:t>2</a:t>
                      </a:r>
                      <a:endParaRPr lang="en-US" sz="1400" b="1" kern="1200" dirty="0">
                        <a:solidFill>
                          <a:srgbClr val="C00000"/>
                        </a:solidFill>
                        <a:latin typeface="Arial"/>
                        <a:ea typeface="Times New Roman"/>
                        <a:cs typeface="B Mitra" panose="00000400000000000000" pitchFamily="2" charset="-78"/>
                      </a:endParaRPr>
                    </a:p>
                  </a:txBody>
                  <a:tcPr marL="60833" marR="60833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800" b="1" kern="1200" dirty="0">
                          <a:solidFill>
                            <a:srgbClr val="C00000"/>
                          </a:solidFill>
                          <a:cs typeface="B Mitra" panose="00000400000000000000" pitchFamily="2" charset="-78"/>
                        </a:rPr>
                        <a:t>تونس</a:t>
                      </a:r>
                      <a:endParaRPr lang="en-US" sz="1800" b="1" kern="1200" dirty="0">
                        <a:solidFill>
                          <a:srgbClr val="C00000"/>
                        </a:solidFill>
                        <a:latin typeface="Arial"/>
                        <a:ea typeface="Times New Roman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fa-IR" sz="1800" b="1" kern="1200" dirty="0">
                          <a:solidFill>
                            <a:srgbClr val="C00000"/>
                          </a:solidFill>
                          <a:cs typeface="B Mitra" panose="00000400000000000000" pitchFamily="2" charset="-78"/>
                        </a:rPr>
                        <a:t>1839600</a:t>
                      </a:r>
                      <a:endParaRPr lang="en-US" sz="1800" b="1" kern="1200" dirty="0">
                        <a:solidFill>
                          <a:srgbClr val="C00000"/>
                        </a:solidFill>
                        <a:latin typeface="Arial"/>
                        <a:ea typeface="Times New Roman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9145"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kern="1200" dirty="0">
                          <a:solidFill>
                            <a:srgbClr val="C00000"/>
                          </a:solidFill>
                          <a:cs typeface="B Mitra" panose="00000400000000000000" pitchFamily="2" charset="-78"/>
                        </a:rPr>
                        <a:t>3</a:t>
                      </a:r>
                      <a:endParaRPr lang="en-US" sz="1400" b="1" kern="1200" dirty="0">
                        <a:solidFill>
                          <a:srgbClr val="C00000"/>
                        </a:solidFill>
                        <a:latin typeface="Arial"/>
                        <a:ea typeface="Times New Roman"/>
                        <a:cs typeface="B Mitra" panose="00000400000000000000" pitchFamily="2" charset="-78"/>
                      </a:endParaRPr>
                    </a:p>
                  </a:txBody>
                  <a:tcPr marL="60833" marR="60833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800" b="1" kern="1200" dirty="0">
                          <a:solidFill>
                            <a:srgbClr val="C00000"/>
                          </a:solidFill>
                          <a:cs typeface="B Mitra" panose="00000400000000000000" pitchFamily="2" charset="-78"/>
                        </a:rPr>
                        <a:t>ایتالیا</a:t>
                      </a:r>
                      <a:endParaRPr lang="en-US" sz="1800" b="1" kern="1200" dirty="0">
                        <a:solidFill>
                          <a:srgbClr val="C00000"/>
                        </a:solidFill>
                        <a:latin typeface="Arial"/>
                        <a:ea typeface="Times New Roman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fa-IR" sz="1800" b="1" kern="1200" dirty="0">
                          <a:solidFill>
                            <a:srgbClr val="C00000"/>
                          </a:solidFill>
                          <a:cs typeface="B Mitra" panose="00000400000000000000" pitchFamily="2" charset="-78"/>
                        </a:rPr>
                        <a:t>1350000</a:t>
                      </a:r>
                      <a:endParaRPr lang="en-US" sz="1800" b="1" kern="1200" dirty="0">
                        <a:solidFill>
                          <a:srgbClr val="C00000"/>
                        </a:solidFill>
                        <a:latin typeface="Arial"/>
                        <a:ea typeface="Times New Roman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9145"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kern="1200" dirty="0">
                          <a:solidFill>
                            <a:srgbClr val="C00000"/>
                          </a:solidFill>
                          <a:cs typeface="B Mitra" panose="00000400000000000000" pitchFamily="2" charset="-78"/>
                        </a:rPr>
                        <a:t>4</a:t>
                      </a:r>
                      <a:endParaRPr lang="en-US" sz="1400" b="1" kern="1200" dirty="0">
                        <a:solidFill>
                          <a:srgbClr val="C00000"/>
                        </a:solidFill>
                        <a:latin typeface="Arial"/>
                        <a:ea typeface="Times New Roman"/>
                        <a:cs typeface="B Mitra" panose="00000400000000000000" pitchFamily="2" charset="-78"/>
                      </a:endParaRPr>
                    </a:p>
                  </a:txBody>
                  <a:tcPr marL="60833" marR="60833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800" b="1" kern="1200" dirty="0">
                          <a:solidFill>
                            <a:srgbClr val="C00000"/>
                          </a:solidFill>
                          <a:cs typeface="B Mitra" panose="00000400000000000000" pitchFamily="2" charset="-78"/>
                        </a:rPr>
                        <a:t>اردن</a:t>
                      </a:r>
                      <a:endParaRPr lang="en-US" sz="1800" b="1" kern="1200" dirty="0">
                        <a:solidFill>
                          <a:srgbClr val="C00000"/>
                        </a:solidFill>
                        <a:latin typeface="Arial"/>
                        <a:ea typeface="Times New Roman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fa-IR" sz="1800" b="1" kern="1200" dirty="0">
                          <a:solidFill>
                            <a:srgbClr val="C00000"/>
                          </a:solidFill>
                          <a:cs typeface="B Mitra" panose="00000400000000000000" pitchFamily="2" charset="-78"/>
                        </a:rPr>
                        <a:t>1325820</a:t>
                      </a:r>
                      <a:endParaRPr lang="en-US" sz="1800" b="1" kern="1200" dirty="0">
                        <a:solidFill>
                          <a:srgbClr val="C00000"/>
                        </a:solidFill>
                        <a:latin typeface="Arial"/>
                        <a:ea typeface="Times New Roman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9145"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kern="1200" dirty="0">
                          <a:solidFill>
                            <a:srgbClr val="C00000"/>
                          </a:solidFill>
                          <a:cs typeface="B Mitra" panose="00000400000000000000" pitchFamily="2" charset="-78"/>
                        </a:rPr>
                        <a:t>5</a:t>
                      </a:r>
                      <a:endParaRPr lang="en-US" sz="1400" b="1" kern="1200" dirty="0">
                        <a:solidFill>
                          <a:srgbClr val="C00000"/>
                        </a:solidFill>
                        <a:latin typeface="Arial"/>
                        <a:ea typeface="Times New Roman"/>
                        <a:cs typeface="B Mitra" panose="00000400000000000000" pitchFamily="2" charset="-78"/>
                      </a:endParaRPr>
                    </a:p>
                  </a:txBody>
                  <a:tcPr marL="60833" marR="60833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800" b="1" kern="1200" dirty="0">
                          <a:solidFill>
                            <a:srgbClr val="C00000"/>
                          </a:solidFill>
                          <a:cs typeface="B Mitra" panose="00000400000000000000" pitchFamily="2" charset="-78"/>
                        </a:rPr>
                        <a:t>یونان</a:t>
                      </a:r>
                      <a:endParaRPr lang="en-US" sz="1800" b="1" kern="1200" dirty="0">
                        <a:solidFill>
                          <a:srgbClr val="C00000"/>
                        </a:solidFill>
                        <a:latin typeface="Arial"/>
                        <a:ea typeface="Times New Roman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fa-IR" sz="1800" b="1" kern="1200" dirty="0">
                          <a:solidFill>
                            <a:srgbClr val="C00000"/>
                          </a:solidFill>
                          <a:cs typeface="B Mitra" panose="00000400000000000000" pitchFamily="2" charset="-78"/>
                        </a:rPr>
                        <a:t>1160000</a:t>
                      </a:r>
                      <a:endParaRPr lang="en-US" sz="1800" b="1" kern="1200" dirty="0">
                        <a:solidFill>
                          <a:srgbClr val="C00000"/>
                        </a:solidFill>
                        <a:latin typeface="Arial"/>
                        <a:ea typeface="Times New Roman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9145"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kern="1200" dirty="0">
                          <a:solidFill>
                            <a:srgbClr val="C00000"/>
                          </a:solidFill>
                          <a:cs typeface="B Mitra" panose="00000400000000000000" pitchFamily="2" charset="-78"/>
                        </a:rPr>
                        <a:t>6</a:t>
                      </a:r>
                      <a:endParaRPr lang="en-US" sz="1400" b="1" kern="1200" dirty="0">
                        <a:solidFill>
                          <a:srgbClr val="C00000"/>
                        </a:solidFill>
                        <a:latin typeface="Arial"/>
                        <a:ea typeface="Times New Roman"/>
                        <a:cs typeface="B Mitra" panose="00000400000000000000" pitchFamily="2" charset="-78"/>
                      </a:endParaRPr>
                    </a:p>
                  </a:txBody>
                  <a:tcPr marL="60833" marR="60833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800" b="1" kern="1200" dirty="0">
                          <a:solidFill>
                            <a:srgbClr val="C00000"/>
                          </a:solidFill>
                          <a:cs typeface="B Mitra" panose="00000400000000000000" pitchFamily="2" charset="-78"/>
                        </a:rPr>
                        <a:t>مراکش</a:t>
                      </a:r>
                      <a:endParaRPr lang="en-US" sz="1800" b="1" kern="1200" dirty="0">
                        <a:solidFill>
                          <a:srgbClr val="C00000"/>
                        </a:solidFill>
                        <a:latin typeface="Arial"/>
                        <a:ea typeface="Times New Roman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fa-IR" sz="1800" b="1" kern="1200" dirty="0">
                          <a:solidFill>
                            <a:srgbClr val="C00000"/>
                          </a:solidFill>
                          <a:cs typeface="B Mitra" panose="00000400000000000000" pitchFamily="2" charset="-78"/>
                        </a:rPr>
                        <a:t>922000</a:t>
                      </a:r>
                      <a:endParaRPr lang="en-US" sz="1800" b="1" kern="1200" dirty="0">
                        <a:solidFill>
                          <a:srgbClr val="C00000"/>
                        </a:solidFill>
                        <a:latin typeface="Arial"/>
                        <a:ea typeface="Times New Roman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59145"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kern="1200" dirty="0">
                          <a:solidFill>
                            <a:srgbClr val="C00000"/>
                          </a:solidFill>
                          <a:cs typeface="B Mitra" panose="00000400000000000000" pitchFamily="2" charset="-78"/>
                        </a:rPr>
                        <a:t>7</a:t>
                      </a:r>
                      <a:endParaRPr lang="en-US" sz="1400" b="1" kern="1200" dirty="0">
                        <a:solidFill>
                          <a:srgbClr val="C00000"/>
                        </a:solidFill>
                        <a:latin typeface="Arial"/>
                        <a:ea typeface="Times New Roman"/>
                        <a:cs typeface="B Mitra" panose="00000400000000000000" pitchFamily="2" charset="-78"/>
                      </a:endParaRPr>
                    </a:p>
                  </a:txBody>
                  <a:tcPr marL="60833" marR="60833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800" b="1" kern="1200" dirty="0">
                          <a:solidFill>
                            <a:srgbClr val="C00000"/>
                          </a:solidFill>
                          <a:cs typeface="B Mitra" panose="00000400000000000000" pitchFamily="2" charset="-78"/>
                        </a:rPr>
                        <a:t>ترکیه</a:t>
                      </a:r>
                      <a:endParaRPr lang="en-US" sz="1800" b="1" kern="1200" dirty="0">
                        <a:solidFill>
                          <a:srgbClr val="C00000"/>
                        </a:solidFill>
                        <a:latin typeface="Arial"/>
                        <a:ea typeface="Times New Roman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fa-IR" sz="1800" b="1" kern="1200" dirty="0">
                          <a:solidFill>
                            <a:srgbClr val="C00000"/>
                          </a:solidFill>
                          <a:cs typeface="B Mitra" panose="00000400000000000000" pitchFamily="2" charset="-78"/>
                        </a:rPr>
                        <a:t>831000</a:t>
                      </a:r>
                      <a:endParaRPr lang="en-US" sz="1800" b="1" kern="1200" dirty="0">
                        <a:solidFill>
                          <a:srgbClr val="C00000"/>
                        </a:solidFill>
                        <a:latin typeface="Arial"/>
                        <a:ea typeface="Times New Roman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59145"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kern="1200" dirty="0">
                          <a:solidFill>
                            <a:srgbClr val="C00000"/>
                          </a:solidFill>
                          <a:cs typeface="B Mitra" panose="00000400000000000000" pitchFamily="2" charset="-78"/>
                        </a:rPr>
                        <a:t>8</a:t>
                      </a:r>
                      <a:endParaRPr lang="en-US" sz="1400" b="1" kern="1200" dirty="0">
                        <a:solidFill>
                          <a:srgbClr val="C00000"/>
                        </a:solidFill>
                        <a:latin typeface="Arial"/>
                        <a:ea typeface="Times New Roman"/>
                        <a:cs typeface="B Mitra" panose="00000400000000000000" pitchFamily="2" charset="-78"/>
                      </a:endParaRPr>
                    </a:p>
                  </a:txBody>
                  <a:tcPr marL="60833" marR="60833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800" b="1" kern="1200" dirty="0">
                          <a:solidFill>
                            <a:srgbClr val="C00000"/>
                          </a:solidFill>
                          <a:cs typeface="B Mitra" panose="00000400000000000000" pitchFamily="2" charset="-78"/>
                        </a:rPr>
                        <a:t>سوریه</a:t>
                      </a:r>
                      <a:endParaRPr lang="en-US" sz="1800" b="1" kern="1200" dirty="0">
                        <a:solidFill>
                          <a:srgbClr val="C00000"/>
                        </a:solidFill>
                        <a:latin typeface="Arial"/>
                        <a:ea typeface="Times New Roman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fa-IR" sz="1800" b="1" kern="1200" dirty="0">
                          <a:solidFill>
                            <a:srgbClr val="C00000"/>
                          </a:solidFill>
                          <a:cs typeface="B Mitra" panose="00000400000000000000" pitchFamily="2" charset="-78"/>
                        </a:rPr>
                        <a:t>647500</a:t>
                      </a:r>
                      <a:endParaRPr lang="en-US" sz="1800" b="1" kern="1200" dirty="0">
                        <a:solidFill>
                          <a:srgbClr val="C00000"/>
                        </a:solidFill>
                        <a:latin typeface="Arial"/>
                        <a:ea typeface="Times New Roman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59145"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kern="1200" dirty="0">
                          <a:solidFill>
                            <a:srgbClr val="C00000"/>
                          </a:solidFill>
                          <a:cs typeface="B Mitra" panose="00000400000000000000" pitchFamily="2" charset="-78"/>
                        </a:rPr>
                        <a:t>9</a:t>
                      </a:r>
                      <a:endParaRPr lang="en-US" sz="1400" b="1" kern="1200" dirty="0">
                        <a:solidFill>
                          <a:srgbClr val="C00000"/>
                        </a:solidFill>
                        <a:latin typeface="Arial"/>
                        <a:ea typeface="Times New Roman"/>
                        <a:cs typeface="B Mitra" panose="00000400000000000000" pitchFamily="2" charset="-78"/>
                      </a:endParaRPr>
                    </a:p>
                  </a:txBody>
                  <a:tcPr marL="60833" marR="60833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800" b="1" kern="1200" dirty="0">
                          <a:solidFill>
                            <a:srgbClr val="C00000"/>
                          </a:solidFill>
                          <a:cs typeface="B Mitra" panose="00000400000000000000" pitchFamily="2" charset="-78"/>
                        </a:rPr>
                        <a:t>الجزایر</a:t>
                      </a:r>
                      <a:endParaRPr lang="en-US" sz="1800" b="1" kern="1200" dirty="0">
                        <a:solidFill>
                          <a:srgbClr val="C00000"/>
                        </a:solidFill>
                        <a:latin typeface="Arial"/>
                        <a:ea typeface="Times New Roman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fa-IR" sz="1800" b="1" kern="1200" dirty="0">
                          <a:solidFill>
                            <a:srgbClr val="C00000"/>
                          </a:solidFill>
                          <a:cs typeface="B Mitra" panose="00000400000000000000" pitchFamily="2" charset="-78"/>
                        </a:rPr>
                        <a:t>348196</a:t>
                      </a:r>
                      <a:endParaRPr lang="en-US" sz="1800" b="1" kern="1200" dirty="0">
                        <a:solidFill>
                          <a:srgbClr val="C00000"/>
                        </a:solidFill>
                        <a:latin typeface="Arial"/>
                        <a:ea typeface="Times New Roman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59145"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kern="1200" dirty="0">
                          <a:solidFill>
                            <a:srgbClr val="C00000"/>
                          </a:solidFill>
                          <a:cs typeface="B Mitra" panose="00000400000000000000" pitchFamily="2" charset="-78"/>
                        </a:rPr>
                        <a:t>10</a:t>
                      </a:r>
                      <a:endParaRPr lang="en-US" sz="1400" b="1" kern="1200" dirty="0">
                        <a:solidFill>
                          <a:srgbClr val="C00000"/>
                        </a:solidFill>
                        <a:latin typeface="Arial"/>
                        <a:ea typeface="Times New Roman"/>
                        <a:cs typeface="B Mitra" panose="00000400000000000000" pitchFamily="2" charset="-78"/>
                      </a:endParaRPr>
                    </a:p>
                  </a:txBody>
                  <a:tcPr marL="60833" marR="60833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800" b="1" kern="1200" dirty="0">
                          <a:solidFill>
                            <a:srgbClr val="C00000"/>
                          </a:solidFill>
                          <a:cs typeface="B Mitra" panose="00000400000000000000" pitchFamily="2" charset="-78"/>
                        </a:rPr>
                        <a:t>لیبی</a:t>
                      </a:r>
                      <a:endParaRPr lang="en-US" sz="1800" b="1" kern="1200" dirty="0">
                        <a:solidFill>
                          <a:srgbClr val="C00000"/>
                        </a:solidFill>
                        <a:latin typeface="Arial"/>
                        <a:ea typeface="Times New Roman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fa-IR" sz="1800" b="1" kern="1200" dirty="0">
                          <a:solidFill>
                            <a:srgbClr val="C00000"/>
                          </a:solidFill>
                          <a:cs typeface="B Mitra" panose="00000400000000000000" pitchFamily="2" charset="-78"/>
                        </a:rPr>
                        <a:t>180500</a:t>
                      </a:r>
                      <a:endParaRPr lang="en-US" sz="1800" b="1" kern="1200" dirty="0">
                        <a:solidFill>
                          <a:srgbClr val="C00000"/>
                        </a:solidFill>
                        <a:latin typeface="Arial"/>
                        <a:ea typeface="Times New Roman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59145"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kern="1200" dirty="0">
                          <a:cs typeface="B Mitra" panose="00000400000000000000" pitchFamily="2" charset="-78"/>
                        </a:rPr>
                        <a:t>12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B Mitra" panose="00000400000000000000" pitchFamily="2" charset="-78"/>
                      </a:endParaRPr>
                    </a:p>
                  </a:txBody>
                  <a:tcPr marL="60833" marR="60833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800" b="1" kern="1200" dirty="0">
                          <a:cs typeface="B Mitra" panose="00000400000000000000" pitchFamily="2" charset="-78"/>
                        </a:rPr>
                        <a:t>فلسطین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fa-IR" sz="1800" b="1" kern="1200" dirty="0">
                          <a:cs typeface="B Mitra" panose="00000400000000000000" pitchFamily="2" charset="-78"/>
                        </a:rPr>
                        <a:t>96686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59145"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kern="1200" dirty="0" smtClean="0">
                          <a:solidFill>
                            <a:schemeClr val="tx1"/>
                          </a:solidFill>
                          <a:cs typeface="B Mitra" panose="00000400000000000000" pitchFamily="2" charset="-78"/>
                        </a:rPr>
                        <a:t>13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B Mitra" panose="00000400000000000000" pitchFamily="2" charset="-78"/>
                      </a:endParaRPr>
                    </a:p>
                  </a:txBody>
                  <a:tcPr marL="60833" marR="60833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fa-IR" sz="1800" b="1" kern="1200" dirty="0">
                          <a:solidFill>
                            <a:schemeClr val="tx1"/>
                          </a:solidFill>
                          <a:cs typeface="B Mitra" panose="00000400000000000000" pitchFamily="2" charset="-78"/>
                        </a:rPr>
                        <a:t>ایران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fa-IR" sz="1800" b="1" kern="1200" dirty="0" smtClean="0">
                          <a:solidFill>
                            <a:srgbClr val="FF0000"/>
                          </a:solidFill>
                          <a:cs typeface="B Mitra" panose="00000400000000000000" pitchFamily="2" charset="-78"/>
                        </a:rPr>
                        <a:t>85841</a:t>
                      </a:r>
                      <a:endParaRPr lang="en-US" sz="1800" b="1" kern="1200" dirty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b"/>
                </a:tc>
              </a:tr>
              <a:tr h="359145"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kern="1200" dirty="0" smtClean="0">
                          <a:cs typeface="B Mitra" panose="00000400000000000000" pitchFamily="2" charset="-78"/>
                        </a:rPr>
                        <a:t>14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B Mitra" panose="00000400000000000000" pitchFamily="2" charset="-78"/>
                      </a:endParaRPr>
                    </a:p>
                  </a:txBody>
                  <a:tcPr marL="60833" marR="60833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800" b="1" kern="1200" dirty="0">
                          <a:cs typeface="B Mitra" panose="00000400000000000000" pitchFamily="2" charset="-78"/>
                        </a:rPr>
                        <a:t>مصر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fa-IR" sz="1800" b="1" kern="1200" dirty="0">
                          <a:cs typeface="B Mitra" panose="00000400000000000000" pitchFamily="2" charset="-78"/>
                        </a:rPr>
                        <a:t>85186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8756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>
                          <a:cs typeface="B Mitra" panose="00000400000000000000" pitchFamily="2" charset="-78"/>
                        </a:rPr>
                        <a:t>15</a:t>
                      </a:r>
                      <a:endParaRPr lang="en-US" sz="1400" b="1" dirty="0">
                        <a:latin typeface="Times New Roman" pitchFamily="18" charset="0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60833" marR="60833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>
                          <a:cs typeface="B Mitra" panose="00000400000000000000" pitchFamily="2" charset="-78"/>
                        </a:rPr>
                        <a:t>سایر کشورها</a:t>
                      </a:r>
                      <a:endParaRPr lang="en-US" sz="1800" b="1" dirty="0">
                        <a:latin typeface="Times New Roman" pitchFamily="18" charset="0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60833" marR="60833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>
                          <a:cs typeface="B Mitra" panose="00000400000000000000" pitchFamily="2" charset="-78"/>
                        </a:rPr>
                        <a:t>905912</a:t>
                      </a:r>
                      <a:endParaRPr lang="en-US" sz="1800" b="1" dirty="0">
                        <a:latin typeface="Times New Roman" pitchFamily="18" charset="0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60833" marR="60833" marT="0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43656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>
                          <a:cs typeface="B Mitra" panose="00000400000000000000" pitchFamily="2" charset="-78"/>
                        </a:rPr>
                        <a:t>16</a:t>
                      </a:r>
                      <a:endParaRPr lang="en-US" sz="1400" b="1" dirty="0">
                        <a:latin typeface="Times New Roman" pitchFamily="18" charset="0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60833" marR="60833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>
                          <a:cs typeface="B Mitra" panose="00000400000000000000" pitchFamily="2" charset="-78"/>
                        </a:rPr>
                        <a:t>کل</a:t>
                      </a:r>
                      <a:endParaRPr lang="en-US" sz="1800" b="1" dirty="0">
                        <a:latin typeface="Times New Roman" pitchFamily="18" charset="0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60833" marR="60833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>
                          <a:cs typeface="B Mitra" panose="00000400000000000000" pitchFamily="2" charset="-78"/>
                        </a:rPr>
                        <a:t>11382000</a:t>
                      </a:r>
                      <a:endParaRPr lang="en-US" sz="1800" b="1" dirty="0">
                        <a:latin typeface="Times New Roman" pitchFamily="18" charset="0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60833" marR="60833" marT="0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 bwMode="auto">
          <a:xfrm>
            <a:off x="467544" y="116632"/>
            <a:ext cx="8568952" cy="6096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sz="3600" b="1" dirty="0">
                <a:solidFill>
                  <a:prstClr val="black"/>
                </a:solidFill>
                <a:cs typeface="B Titr" panose="00000700000000000000" pitchFamily="2" charset="-78"/>
              </a:rPr>
              <a:t>سطح زیر کشت </a:t>
            </a:r>
            <a:r>
              <a:rPr lang="ar-SA" sz="3600" b="1" dirty="0">
                <a:solidFill>
                  <a:prstClr val="black"/>
                </a:solidFill>
                <a:cs typeface="B Titr" panose="00000700000000000000" pitchFamily="2" charset="-78"/>
              </a:rPr>
              <a:t>كشورهاي</a:t>
            </a:r>
            <a:r>
              <a:rPr lang="fa-IR" sz="3600" b="1" dirty="0">
                <a:solidFill>
                  <a:prstClr val="black"/>
                </a:solidFill>
                <a:cs typeface="B Titr" panose="00000700000000000000" pitchFamily="2" charset="-78"/>
              </a:rPr>
              <a:t> زیتون </a:t>
            </a:r>
            <a:r>
              <a:rPr lang="fa-IR" sz="3600" b="1" dirty="0" smtClean="0">
                <a:solidFill>
                  <a:prstClr val="black"/>
                </a:solidFill>
                <a:cs typeface="B Titr" panose="00000700000000000000" pitchFamily="2" charset="-78"/>
              </a:rPr>
              <a:t>خیز</a:t>
            </a:r>
            <a:endParaRPr lang="en-US" sz="3600" b="1" dirty="0">
              <a:solidFill>
                <a:prstClr val="black"/>
              </a:solidFill>
              <a:cs typeface="B Titr" panose="00000700000000000000" pitchFamily="2" charset="-78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4763176"/>
              </p:ext>
            </p:extLst>
          </p:nvPr>
        </p:nvGraphicFramePr>
        <p:xfrm>
          <a:off x="179512" y="701837"/>
          <a:ext cx="493204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665466"/>
              </p:ext>
            </p:extLst>
          </p:nvPr>
        </p:nvGraphicFramePr>
        <p:xfrm>
          <a:off x="14041" y="5085184"/>
          <a:ext cx="5559847" cy="164592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3042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555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55479">
                <a:tc>
                  <a:txBody>
                    <a:bodyPr/>
                    <a:lstStyle/>
                    <a:p>
                      <a:pPr algn="ctr"/>
                      <a:r>
                        <a:rPr lang="fa-IR" sz="2400" b="0" dirty="0" smtClean="0"/>
                        <a:t>17.000.000</a:t>
                      </a:r>
                      <a:endParaRPr lang="en-US" sz="2400" b="0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dirty="0"/>
                        <a:t> </a:t>
                      </a:r>
                      <a:r>
                        <a:rPr lang="fa-IR" sz="2400" b="0" dirty="0"/>
                        <a:t>میزان</a:t>
                      </a:r>
                      <a:r>
                        <a:rPr lang="fa-IR" sz="2400" b="0" baseline="0" dirty="0"/>
                        <a:t> </a:t>
                      </a:r>
                      <a:r>
                        <a:rPr lang="fa-IR" sz="2400" b="0" dirty="0"/>
                        <a:t>تولید </a:t>
                      </a:r>
                      <a:r>
                        <a:rPr lang="fa-IR" sz="2400" b="0" dirty="0" smtClean="0"/>
                        <a:t>جهان</a:t>
                      </a:r>
                      <a:endParaRPr lang="fa-IR" sz="2400" b="0" dirty="0"/>
                    </a:p>
                    <a:p>
                      <a:pPr algn="ctr" rtl="1"/>
                      <a:r>
                        <a:rPr lang="fa-IR" sz="2400" b="0" dirty="0"/>
                        <a:t>(تن)</a:t>
                      </a:r>
                      <a:endParaRPr lang="fa-IR" sz="2400" b="0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81796">
                <a:tc>
                  <a:txBody>
                    <a:bodyPr/>
                    <a:lstStyle/>
                    <a:p>
                      <a:pPr algn="ctr"/>
                      <a:r>
                        <a:rPr lang="fa-IR" sz="2400" b="0" dirty="0"/>
                        <a:t>1623</a:t>
                      </a:r>
                      <a:endParaRPr lang="en-US" sz="2400" b="0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0" dirty="0"/>
                        <a:t>متوسط عملکرد</a:t>
                      </a:r>
                    </a:p>
                    <a:p>
                      <a:pPr algn="ctr" rtl="1"/>
                      <a:r>
                        <a:rPr lang="fa-IR" sz="2400" b="0" dirty="0"/>
                        <a:t>(کیلو گرم/هکتار)</a:t>
                      </a:r>
                      <a:endParaRPr lang="en-US" sz="2400" b="0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7156874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ar-SA" b="1" dirty="0">
                <a:cs typeface="B Mitra" panose="00000400000000000000" pitchFamily="2" charset="-78"/>
              </a:rPr>
              <a:t>کشورهای برتر تولید کننده روغن زیتون</a:t>
            </a:r>
            <a:endParaRPr lang="en-US" b="1" dirty="0">
              <a:cs typeface="B Mitra" panose="00000400000000000000" pitchFamily="2" charset="-78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9962160"/>
              </p:ext>
            </p:extLst>
          </p:nvPr>
        </p:nvGraphicFramePr>
        <p:xfrm>
          <a:off x="5641776" y="1474956"/>
          <a:ext cx="3106688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81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095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8904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9623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/>
                        </a:rPr>
                        <a:t>میزان</a:t>
                      </a:r>
                      <a:r>
                        <a:rPr lang="fa-IR" sz="2000" b="1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/>
                        </a:rPr>
                        <a:t> تولید (هزار تن)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B Nazanin"/>
                        </a:rPr>
                        <a:t>نام کشور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000" dirty="0"/>
                        <a:t>ردیف</a:t>
                      </a:r>
                      <a:endParaRPr 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/>
                        </a:rPr>
                        <a:t>842.2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B Nazanin"/>
                        </a:rPr>
                        <a:t>اسپانیا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/>
                        <a:t>1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B Nazanin"/>
                        </a:rPr>
                        <a:t>340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B Nazanin"/>
                        </a:rPr>
                        <a:t>تونس</a:t>
                      </a:r>
                      <a:endParaRPr lang="en-US" sz="20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/>
                        <a:t>2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B Nazanin"/>
                        </a:rPr>
                        <a:t>300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/>
                        </a:rPr>
                        <a:t>یونان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/>
                        <a:t>3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/>
                        </a:rPr>
                        <a:t>222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B Nazanin"/>
                        </a:rPr>
                        <a:t>ایتالیا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/>
                        <a:t>4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B Nazanin"/>
                        </a:rPr>
                        <a:t>160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B Nazanin"/>
                        </a:rPr>
                        <a:t>ترکیه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/>
                        <a:t>5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B Nazanin"/>
                        </a:rPr>
                        <a:t>120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B Nazanin"/>
                        </a:rPr>
                        <a:t>مراکش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/>
                        <a:t>6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/>
                        </a:rPr>
                        <a:t>105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B Nazanin"/>
                        </a:rPr>
                        <a:t>سوریه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/>
                        <a:t>7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B Nazanin"/>
                        </a:rPr>
                        <a:t>69.5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B Nazanin"/>
                        </a:rPr>
                        <a:t>الجزایر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/>
                        <a:t>8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/>
                        </a:rPr>
                        <a:t>61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پرتقال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/>
                        <a:t>9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B Nazanin"/>
                        </a:rPr>
                        <a:t>30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B Nazanin"/>
                        </a:rPr>
                        <a:t>آرژانتین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/>
                        <a:t>10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388424" y="635041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IOC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421280"/>
              </p:ext>
            </p:extLst>
          </p:nvPr>
        </p:nvGraphicFramePr>
        <p:xfrm>
          <a:off x="107504" y="2060848"/>
          <a:ext cx="5400600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2935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>
                <a:cs typeface="B Mitra" panose="00000400000000000000" pitchFamily="2" charset="-78"/>
              </a:rPr>
              <a:t>میزان تولید </a:t>
            </a:r>
            <a:r>
              <a:rPr lang="fa-IR" b="1" dirty="0" smtClean="0">
                <a:cs typeface="B Mitra" panose="00000400000000000000" pitchFamily="2" charset="-78"/>
              </a:rPr>
              <a:t>روغن </a:t>
            </a:r>
            <a:r>
              <a:rPr lang="fa-IR" b="1" dirty="0">
                <a:cs typeface="B Mitra" panose="00000400000000000000" pitchFamily="2" charset="-78"/>
              </a:rPr>
              <a:t>زیتون در دنیا</a:t>
            </a:r>
            <a:endParaRPr lang="en-US" b="1" dirty="0">
              <a:cs typeface="B Mitra" panose="00000400000000000000" pitchFamily="2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553596"/>
              </p:ext>
            </p:extLst>
          </p:nvPr>
        </p:nvGraphicFramePr>
        <p:xfrm>
          <a:off x="6372200" y="1142342"/>
          <a:ext cx="2625824" cy="3997253"/>
        </p:xfrm>
        <a:graphic>
          <a:graphicData uri="http://schemas.openxmlformats.org/drawingml/2006/table">
            <a:tbl>
              <a:tblPr rtl="1">
                <a:tableStyleId>{284E427A-3D55-4303-BF80-6455036E1DE7}</a:tableStyleId>
              </a:tblPr>
              <a:tblGrid>
                <a:gridCol w="13129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129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30195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1" u="none" strike="noStrike" dirty="0">
                          <a:effectLst/>
                          <a:cs typeface="B Nazanin" panose="00000400000000000000" pitchFamily="2" charset="-78"/>
                        </a:rPr>
                        <a:t>سال</a:t>
                      </a:r>
                      <a:endParaRPr lang="fa-I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1" u="none" strike="noStrike" dirty="0">
                          <a:effectLst/>
                          <a:cs typeface="B Nazanin" panose="00000400000000000000" pitchFamily="2" charset="-78"/>
                        </a:rPr>
                        <a:t>میزان تولید</a:t>
                      </a:r>
                      <a:endParaRPr lang="fa-I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0195"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000" b="1" u="none" strike="noStrike" dirty="0">
                          <a:effectLst/>
                          <a:cs typeface="B Nazanin" panose="00000400000000000000" pitchFamily="2" charset="-78"/>
                        </a:rPr>
                        <a:t>2006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000" b="1" u="none" strike="noStrike" dirty="0">
                          <a:effectLst/>
                          <a:cs typeface="B Nazanin" panose="00000400000000000000" pitchFamily="2" charset="-78"/>
                        </a:rPr>
                        <a:t>2767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0195"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000" b="1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cs typeface="B Nazanin" panose="00000400000000000000" pitchFamily="2" charset="-78"/>
                        </a:rPr>
                        <a:t>2007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000" b="1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cs typeface="B Nazanin" panose="00000400000000000000" pitchFamily="2" charset="-78"/>
                        </a:rPr>
                        <a:t>2713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0195"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000" b="1" u="none" strike="noStrike" dirty="0">
                          <a:effectLst/>
                          <a:cs typeface="B Nazanin" panose="00000400000000000000" pitchFamily="2" charset="-78"/>
                        </a:rPr>
                        <a:t>2008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000" b="1" u="none" strike="noStrike" dirty="0">
                          <a:effectLst/>
                          <a:cs typeface="B Nazanin" panose="00000400000000000000" pitchFamily="2" charset="-78"/>
                        </a:rPr>
                        <a:t>2670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0195"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000" b="1" u="none" strike="noStrike" dirty="0">
                          <a:effectLst/>
                          <a:cs typeface="B Nazanin" panose="00000400000000000000" pitchFamily="2" charset="-78"/>
                        </a:rPr>
                        <a:t>2009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000" b="1" u="none" strike="noStrike" dirty="0">
                          <a:effectLst/>
                          <a:cs typeface="B Nazanin" panose="00000400000000000000" pitchFamily="2" charset="-78"/>
                        </a:rPr>
                        <a:t>2974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5108"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000" b="1" u="none" strike="noStrike" dirty="0">
                          <a:effectLst/>
                          <a:cs typeface="B Nazanin" panose="00000400000000000000" pitchFamily="2" charset="-78"/>
                        </a:rPr>
                        <a:t>2010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000" b="1" u="none" strike="noStrike" dirty="0">
                          <a:effectLst/>
                          <a:cs typeface="B Nazanin" panose="00000400000000000000" pitchFamily="2" charset="-78"/>
                        </a:rPr>
                        <a:t>3075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0195"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000" b="1" u="none" strike="noStrike" dirty="0">
                          <a:effectLst/>
                          <a:cs typeface="B Nazanin" panose="00000400000000000000" pitchFamily="2" charset="-78"/>
                        </a:rPr>
                        <a:t>2011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000" b="1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cs typeface="B Nazanin" panose="00000400000000000000" pitchFamily="2" charset="-78"/>
                        </a:rPr>
                        <a:t>3321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30195"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000" b="1" u="none" strike="noStrike" dirty="0">
                          <a:effectLst/>
                          <a:cs typeface="B Nazanin" panose="00000400000000000000" pitchFamily="2" charset="-78"/>
                        </a:rPr>
                        <a:t>2012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000" b="1" u="none" strike="noStrike" dirty="0">
                          <a:effectLst/>
                          <a:cs typeface="B Nazanin" panose="00000400000000000000" pitchFamily="2" charset="-78"/>
                        </a:rPr>
                        <a:t>2402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30195"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000" b="1" u="none" strike="noStrike" dirty="0">
                          <a:effectLst/>
                          <a:cs typeface="B Nazanin" panose="00000400000000000000" pitchFamily="2" charset="-78"/>
                        </a:rPr>
                        <a:t>2013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000" b="1" u="none" strike="noStrike" dirty="0">
                          <a:effectLst/>
                          <a:cs typeface="B Nazanin" panose="00000400000000000000" pitchFamily="2" charset="-78"/>
                        </a:rPr>
                        <a:t>3252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30195"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000" b="1" u="none" strike="noStrike" dirty="0">
                          <a:effectLst/>
                          <a:cs typeface="B Nazanin" panose="00000400000000000000" pitchFamily="2" charset="-78"/>
                        </a:rPr>
                        <a:t>2014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000" b="1" u="none" strike="noStrike" dirty="0">
                          <a:effectLst/>
                          <a:cs typeface="B Nazanin" panose="00000400000000000000" pitchFamily="2" charset="-78"/>
                        </a:rPr>
                        <a:t>2458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30195"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Nazanin" panose="00000400000000000000" pitchFamily="2" charset="-78"/>
                        </a:rPr>
                        <a:t>2015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Nazanin" panose="00000400000000000000" pitchFamily="2" charset="-78"/>
                        </a:rPr>
                        <a:t>3176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</a:tr>
              <a:tr h="330195"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Nazanin" panose="00000400000000000000" pitchFamily="2" charset="-78"/>
                        </a:rPr>
                        <a:t>2016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Nazanin" panose="00000400000000000000" pitchFamily="2" charset="-78"/>
                        </a:rPr>
                        <a:t>2574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0206" y="2492897"/>
            <a:ext cx="553998" cy="129614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 rtl="1"/>
            <a:r>
              <a:rPr lang="fa-IR" sz="2400" b="1" dirty="0">
                <a:solidFill>
                  <a:prstClr val="black"/>
                </a:solidFill>
                <a:cs typeface="B Mitra" panose="00000400000000000000" pitchFamily="2" charset="-78"/>
              </a:rPr>
              <a:t>(هزار تن)</a:t>
            </a:r>
            <a:endParaRPr lang="en-US" sz="2400" b="1" dirty="0">
              <a:solidFill>
                <a:prstClr val="black"/>
              </a:solidFill>
              <a:cs typeface="B Mitra" panose="000004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95836" y="5373216"/>
            <a:ext cx="1080120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 rtl="1"/>
            <a:r>
              <a:rPr lang="fa-IR" sz="2800" b="1" dirty="0">
                <a:solidFill>
                  <a:prstClr val="black"/>
                </a:solidFill>
                <a:cs typeface="B Mitra" panose="00000400000000000000" pitchFamily="2" charset="-78"/>
              </a:rPr>
              <a:t>سال</a:t>
            </a:r>
            <a:endParaRPr lang="en-US" sz="2800" b="1" dirty="0">
              <a:solidFill>
                <a:prstClr val="black"/>
              </a:solidFill>
              <a:cs typeface="B Mitra" panose="00000400000000000000" pitchFamily="2" charset="-78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9794571"/>
              </p:ext>
            </p:extLst>
          </p:nvPr>
        </p:nvGraphicFramePr>
        <p:xfrm>
          <a:off x="774204" y="1604916"/>
          <a:ext cx="5525988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154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ar-SA" b="1" dirty="0">
                <a:cs typeface="B Mitra" panose="00000400000000000000" pitchFamily="2" charset="-78"/>
              </a:rPr>
              <a:t>کشورهای برتر تولید کننده </a:t>
            </a:r>
            <a:r>
              <a:rPr lang="fa-IR" b="1" dirty="0">
                <a:cs typeface="B Mitra" panose="00000400000000000000" pitchFamily="2" charset="-78"/>
              </a:rPr>
              <a:t>کنسرو</a:t>
            </a:r>
            <a:r>
              <a:rPr lang="ar-SA" b="1" dirty="0">
                <a:cs typeface="B Mitra" panose="00000400000000000000" pitchFamily="2" charset="-78"/>
              </a:rPr>
              <a:t> زیتون</a:t>
            </a:r>
            <a:endParaRPr lang="en-US" b="1" dirty="0">
              <a:cs typeface="B Mitra" panose="00000400000000000000" pitchFamily="2" charset="-78"/>
            </a:endParaRPr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4336427"/>
              </p:ext>
            </p:extLst>
          </p:nvPr>
        </p:nvGraphicFramePr>
        <p:xfrm>
          <a:off x="5940152" y="1772816"/>
          <a:ext cx="2965009" cy="3866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8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234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6075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3587">
                <a:tc gridSpan="3">
                  <a:txBody>
                    <a:bodyPr/>
                    <a:lstStyle/>
                    <a:p>
                      <a:pPr algn="ctr"/>
                      <a:r>
                        <a:rPr lang="fa-IR" sz="1600" b="1" dirty="0">
                          <a:cs typeface="B Nazanin" panose="00000400000000000000" pitchFamily="2" charset="-78"/>
                        </a:rPr>
                        <a:t>سال </a:t>
                      </a:r>
                      <a:r>
                        <a:rPr lang="fa-IR" sz="1600" b="1" dirty="0" smtClean="0">
                          <a:cs typeface="B Nazanin" panose="00000400000000000000" pitchFamily="2" charset="-78"/>
                        </a:rPr>
                        <a:t>2016-2015</a:t>
                      </a:r>
                      <a:endParaRPr lang="en-US" sz="1600" b="1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0082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anose="00000400000000000000" pitchFamily="2" charset="-78"/>
                        </a:rPr>
                        <a:t>میزان</a:t>
                      </a:r>
                      <a:r>
                        <a:rPr lang="fa-IR" sz="1600" b="1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B Nazanin" panose="00000400000000000000" pitchFamily="2" charset="-78"/>
                        </a:rPr>
                        <a:t> تولید (هزارتن)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B Nazanin" panose="00000400000000000000" pitchFamily="2" charset="-78"/>
                        </a:rPr>
                        <a:t>نام کشور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latin typeface="Calibri"/>
                          <a:ea typeface="Calibri"/>
                          <a:cs typeface="B Nazanin" panose="00000400000000000000" pitchFamily="2" charset="-78"/>
                        </a:rPr>
                        <a:t>ردیف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a-IR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 Titr"/>
                          <a:ea typeface="+mn-ea"/>
                          <a:cs typeface="B Nazanin" panose="00000400000000000000" pitchFamily="2" charset="-78"/>
                        </a:rPr>
                        <a:t>555.6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B Titr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B Titr"/>
                          <a:cs typeface="B Nazanin" panose="00000400000000000000" pitchFamily="2" charset="-78"/>
                        </a:rPr>
                        <a:t>اسپانیا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B Titr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963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a-IR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 Titr"/>
                          <a:ea typeface="+mn-ea"/>
                          <a:cs typeface="B Nazanin" panose="00000400000000000000" pitchFamily="2" charset="-78"/>
                        </a:rPr>
                        <a:t>450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B Titr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B Titr"/>
                          <a:cs typeface="B Nazanin" panose="00000400000000000000" pitchFamily="2" charset="-78"/>
                        </a:rPr>
                        <a:t>مصر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B Titr"/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963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a-IR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 Titr"/>
                          <a:ea typeface="+mn-ea"/>
                          <a:cs typeface="B Nazanin" panose="00000400000000000000" pitchFamily="2" charset="-78"/>
                        </a:rPr>
                        <a:t>390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B Titr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B Titr"/>
                          <a:cs typeface="B Nazanin" panose="00000400000000000000" pitchFamily="2" charset="-78"/>
                        </a:rPr>
                        <a:t>ترکیه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B Titr"/>
                          <a:cs typeface="B Nazanin" panose="00000400000000000000" pitchFamily="2" charset="-78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3328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 Titr"/>
                          <a:ea typeface="+mn-ea"/>
                          <a:cs typeface="B Nazanin" panose="00000400000000000000" pitchFamily="2" charset="-78"/>
                        </a:rPr>
                        <a:t>249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B Titr"/>
                          <a:cs typeface="B Nazanin" panose="00000400000000000000" pitchFamily="2" charset="-78"/>
                        </a:rPr>
                        <a:t>یونان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B Titr"/>
                          <a:cs typeface="B Nazanin" panose="00000400000000000000" pitchFamily="2" charset="-78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963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a-IR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 Titr"/>
                          <a:ea typeface="+mn-ea"/>
                          <a:cs typeface="B Nazanin" panose="00000400000000000000" pitchFamily="2" charset="-78"/>
                        </a:rPr>
                        <a:t>233.5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B Titr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B Titr"/>
                          <a:cs typeface="B Nazanin" panose="00000400000000000000" pitchFamily="2" charset="-78"/>
                        </a:rPr>
                        <a:t>الجزایر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B Titr"/>
                          <a:cs typeface="B Nazanin" panose="00000400000000000000" pitchFamily="2" charset="-78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963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a-IR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 Titr"/>
                          <a:ea typeface="+mn-ea"/>
                          <a:cs typeface="B Nazanin" panose="00000400000000000000" pitchFamily="2" charset="-78"/>
                        </a:rPr>
                        <a:t>120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B Titr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B Titr"/>
                          <a:cs typeface="B Nazanin" panose="00000400000000000000" pitchFamily="2" charset="-78"/>
                        </a:rPr>
                        <a:t>آرژانتین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B Titr"/>
                          <a:cs typeface="B Nazanin" panose="00000400000000000000" pitchFamily="2" charset="-78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963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a-IR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 Titr"/>
                          <a:ea typeface="+mn-ea"/>
                          <a:cs typeface="B Nazanin" panose="00000400000000000000" pitchFamily="2" charset="-78"/>
                        </a:rPr>
                        <a:t>100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B Titr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B Titr"/>
                          <a:cs typeface="B Nazanin" panose="00000400000000000000" pitchFamily="2" charset="-78"/>
                        </a:rPr>
                        <a:t>مراکش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B Titr"/>
                          <a:cs typeface="B Nazanin" panose="00000400000000000000" pitchFamily="2" charset="-78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8963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a-IR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 Titr"/>
                          <a:ea typeface="+mn-ea"/>
                          <a:cs typeface="B Nazanin" panose="00000400000000000000" pitchFamily="2" charset="-78"/>
                        </a:rPr>
                        <a:t>75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B Titr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B Titr"/>
                          <a:cs typeface="B Nazanin" panose="00000400000000000000" pitchFamily="2" charset="-78"/>
                        </a:rPr>
                        <a:t>سوریه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B Titr"/>
                          <a:cs typeface="B Nazanin" panose="00000400000000000000" pitchFamily="2" charset="-78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8963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a-IR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 Titr"/>
                          <a:ea typeface="+mn-ea"/>
                          <a:cs typeface="B Nazanin" panose="00000400000000000000" pitchFamily="2" charset="-78"/>
                        </a:rPr>
                        <a:t>60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B Titr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B Titr"/>
                          <a:cs typeface="B Nazanin" panose="00000400000000000000" pitchFamily="2" charset="-78"/>
                        </a:rPr>
                        <a:t>ایران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B Titr"/>
                          <a:cs typeface="B Nazanin" panose="00000400000000000000" pitchFamily="2" charset="-78"/>
                        </a:rPr>
                        <a:t>9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8963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a-IR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 Titr"/>
                          <a:ea typeface="+mn-ea"/>
                          <a:cs typeface="B Nazanin" panose="00000400000000000000" pitchFamily="2" charset="-78"/>
                        </a:rPr>
                        <a:t>33.5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B Titr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 Titr"/>
                          <a:ea typeface="+mn-ea"/>
                          <a:cs typeface="B Nazanin" panose="00000400000000000000" pitchFamily="2" charset="-78"/>
                        </a:rPr>
                        <a:t>آمریکا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 Titr"/>
                          <a:ea typeface="+mn-ea"/>
                          <a:cs typeface="B Nazanin" panose="00000400000000000000" pitchFamily="2" charset="-78"/>
                        </a:rPr>
                        <a:t>10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46404"/>
              </p:ext>
            </p:extLst>
          </p:nvPr>
        </p:nvGraphicFramePr>
        <p:xfrm>
          <a:off x="395536" y="1484784"/>
          <a:ext cx="4896544" cy="3463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6657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864" y="44624"/>
            <a:ext cx="8229600" cy="1143000"/>
          </a:xfrm>
        </p:spPr>
        <p:txBody>
          <a:bodyPr/>
          <a:lstStyle/>
          <a:p>
            <a:r>
              <a:rPr lang="fa-IR" b="1" dirty="0">
                <a:cs typeface="B Mitra" panose="00000400000000000000" pitchFamily="2" charset="-78"/>
              </a:rPr>
              <a:t>میزان </a:t>
            </a:r>
            <a:r>
              <a:rPr lang="fa-IR" b="1" dirty="0" smtClean="0">
                <a:cs typeface="B Mitra" panose="00000400000000000000" pitchFamily="2" charset="-78"/>
              </a:rPr>
              <a:t>تولیدکنسرو </a:t>
            </a:r>
            <a:r>
              <a:rPr lang="fa-IR" b="1" dirty="0">
                <a:cs typeface="B Mitra" panose="00000400000000000000" pitchFamily="2" charset="-78"/>
              </a:rPr>
              <a:t>زیتون در دنیا</a:t>
            </a:r>
            <a:endParaRPr lang="en-US" b="1" dirty="0">
              <a:cs typeface="B Mitra" panose="00000400000000000000" pitchFamily="2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273946"/>
              </p:ext>
            </p:extLst>
          </p:nvPr>
        </p:nvGraphicFramePr>
        <p:xfrm>
          <a:off x="6241190" y="1052736"/>
          <a:ext cx="2795306" cy="4754880"/>
        </p:xfrm>
        <a:graphic>
          <a:graphicData uri="http://schemas.openxmlformats.org/drawingml/2006/table">
            <a:tbl>
              <a:tblPr rtl="1">
                <a:tableStyleId>{69C7853C-536D-4A76-A0AE-DD22124D55A5}</a:tableStyleId>
              </a:tblPr>
              <a:tblGrid>
                <a:gridCol w="11183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769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25532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u="none" strike="noStrike" dirty="0">
                          <a:effectLst/>
                        </a:rPr>
                        <a:t>سال</a:t>
                      </a:r>
                      <a:endParaRPr lang="fa-I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u="none" strike="noStrike" dirty="0">
                          <a:effectLst/>
                        </a:rPr>
                        <a:t> </a:t>
                      </a:r>
                      <a:r>
                        <a:rPr lang="fa-IR" sz="2000" u="none" strike="noStrike" dirty="0">
                          <a:effectLst/>
                        </a:rPr>
                        <a:t>میزان تولید کنسرو</a:t>
                      </a:r>
                    </a:p>
                    <a:p>
                      <a:pPr algn="ctr" rtl="1" fontAlgn="b"/>
                      <a:r>
                        <a:rPr lang="fa-IR" sz="2400" u="none" strike="noStrike" dirty="0">
                          <a:effectLst/>
                        </a:rPr>
                        <a:t>(هزار تن)</a:t>
                      </a:r>
                      <a:endParaRPr lang="fa-IR" sz="2400" b="1" i="0" u="none" strike="noStrike" dirty="0">
                        <a:solidFill>
                          <a:srgbClr val="000000"/>
                        </a:solidFill>
                        <a:effectLst/>
                        <a:latin typeface="B Titr"/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2540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u="none" strike="noStrike" dirty="0">
                          <a:effectLst/>
                        </a:rPr>
                        <a:t>2006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B Titr"/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u="none" strike="noStrike" dirty="0">
                          <a:effectLst/>
                        </a:rPr>
                        <a:t>2089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B Titr"/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2540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u="none" strike="noStrike" dirty="0">
                          <a:effectLst/>
                        </a:rPr>
                        <a:t>2007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B Titr"/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u="none" strike="noStrike" dirty="0">
                          <a:effectLst/>
                        </a:rPr>
                        <a:t>2152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B Titr"/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2540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u="none" strike="noStrike" dirty="0">
                          <a:effectLst/>
                        </a:rPr>
                        <a:t>2008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B Titr"/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u="none" strike="noStrike" dirty="0">
                          <a:effectLst/>
                        </a:rPr>
                        <a:t>2083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B Titr"/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2540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u="none" strike="noStrike" dirty="0">
                          <a:effectLst/>
                        </a:rPr>
                        <a:t>2009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B Titr"/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u="none" strike="noStrike" dirty="0">
                          <a:effectLst/>
                        </a:rPr>
                        <a:t>2369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B Titr"/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2540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u="none" strike="noStrike" dirty="0">
                          <a:effectLst/>
                        </a:rPr>
                        <a:t>2010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B Titr"/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u="none" strike="noStrike" dirty="0">
                          <a:effectLst/>
                        </a:rPr>
                        <a:t>2563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B Titr"/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2540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u="none" strike="noStrike" dirty="0">
                          <a:effectLst/>
                        </a:rPr>
                        <a:t>2011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B Titr"/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u="none" strike="noStrike" dirty="0">
                          <a:effectLst/>
                        </a:rPr>
                        <a:t>2433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B Titr"/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2540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u="none" strike="noStrike" dirty="0">
                          <a:effectLst/>
                        </a:rPr>
                        <a:t>2012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B Titr"/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u="none" strike="noStrike" dirty="0">
                          <a:effectLst/>
                        </a:rPr>
                        <a:t>2513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B Titr"/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2540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u="none" strike="noStrike" dirty="0">
                          <a:effectLst/>
                        </a:rPr>
                        <a:t>2013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B Titr"/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u="none" strike="noStrike" dirty="0">
                          <a:effectLst/>
                        </a:rPr>
                        <a:t>2661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B Titr"/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2540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u="none" strike="noStrike" dirty="0">
                          <a:effectLst/>
                        </a:rPr>
                        <a:t>2014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B Titr"/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u="none" strike="noStrike" dirty="0">
                          <a:effectLst/>
                        </a:rPr>
                        <a:t>2581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B Titr"/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22540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u="none" strike="noStrike" dirty="0" smtClean="0">
                          <a:effectLst/>
                        </a:rPr>
                        <a:t>2015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B Titr"/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u="none" strike="noStrike" dirty="0" smtClean="0">
                          <a:effectLst/>
                        </a:rPr>
                        <a:t>2576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B Titr"/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b"/>
                </a:tc>
              </a:tr>
              <a:tr h="322540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u="none" strike="noStrike" dirty="0" smtClean="0">
                          <a:effectLst/>
                        </a:rPr>
                        <a:t>2016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B Titr"/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u="none" strike="noStrike" dirty="0" smtClean="0">
                          <a:effectLst/>
                        </a:rPr>
                        <a:t>2874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B Titr"/>
                        <a:cs typeface="B Nazanin" panose="00000400000000000000" pitchFamily="2" charset="-78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987824" y="5573338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b="1" dirty="0">
                <a:solidFill>
                  <a:prstClr val="black"/>
                </a:solidFill>
                <a:cs typeface="B Mitra" panose="00000400000000000000" pitchFamily="2" charset="-78"/>
              </a:rPr>
              <a:t>سال</a:t>
            </a:r>
            <a:endParaRPr lang="en-US" sz="2000" b="1" dirty="0">
              <a:solidFill>
                <a:prstClr val="black"/>
              </a:solidFill>
              <a:cs typeface="B Mitra" panose="000004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4672" y="2132856"/>
            <a:ext cx="461665" cy="208823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 rtl="1"/>
            <a:r>
              <a:rPr lang="fa-IR" b="1" dirty="0">
                <a:solidFill>
                  <a:prstClr val="black"/>
                </a:solidFill>
                <a:cs typeface="B Mitra" panose="00000400000000000000" pitchFamily="2" charset="-78"/>
              </a:rPr>
              <a:t> ( هزار تن)</a:t>
            </a:r>
            <a:endParaRPr lang="en-US" b="1" dirty="0">
              <a:solidFill>
                <a:prstClr val="black"/>
              </a:solidFill>
              <a:cs typeface="B Mitra" panose="00000400000000000000" pitchFamily="2" charset="-78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4978138"/>
              </p:ext>
            </p:extLst>
          </p:nvPr>
        </p:nvGraphicFramePr>
        <p:xfrm>
          <a:off x="586338" y="1340767"/>
          <a:ext cx="5641846" cy="4007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3218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Titr" panose="00000700000000000000" pitchFamily="2" charset="-78"/>
              </a:rPr>
              <a:t>تولید روغن زیتون جهان</a:t>
            </a:r>
            <a:endParaRPr lang="en-US" dirty="0">
              <a:cs typeface="B Titr" panose="00000700000000000000" pitchFamily="2" charset="-78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0027307"/>
              </p:ext>
            </p:extLst>
          </p:nvPr>
        </p:nvGraphicFramePr>
        <p:xfrm>
          <a:off x="323528" y="1196752"/>
          <a:ext cx="8568952" cy="4968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3160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Titr" panose="00000700000000000000" pitchFamily="2" charset="-78"/>
              </a:rPr>
              <a:t>تولید کنسرو زیتون جهان</a:t>
            </a:r>
            <a:endParaRPr lang="en-US" dirty="0">
              <a:cs typeface="B Titr" panose="00000700000000000000" pitchFamily="2" charset="-78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69791"/>
              </p:ext>
            </p:extLst>
          </p:nvPr>
        </p:nvGraphicFramePr>
        <p:xfrm>
          <a:off x="395536" y="1268760"/>
          <a:ext cx="835292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4575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835</Words>
  <Application>Microsoft Office PowerPoint</Application>
  <PresentationFormat>On-screen Show (4:3)</PresentationFormat>
  <Paragraphs>414</Paragraphs>
  <Slides>27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Slide</vt:lpstr>
      <vt:lpstr>خواص درمانی</vt:lpstr>
      <vt:lpstr> زیتون در دنیا و ایران</vt:lpstr>
      <vt:lpstr>PowerPoint Presentation</vt:lpstr>
      <vt:lpstr>کشورهای برتر تولید کننده روغن زیتون</vt:lpstr>
      <vt:lpstr>میزان تولید روغن زیتون در دنیا</vt:lpstr>
      <vt:lpstr>کشورهای برتر تولید کننده کنسرو زیتون</vt:lpstr>
      <vt:lpstr>میزان تولیدکنسرو زیتون در دنیا</vt:lpstr>
      <vt:lpstr>تولید روغن زیتون جهان</vt:lpstr>
      <vt:lpstr>تولید کنسرو زیتون جهان</vt:lpstr>
      <vt:lpstr>صادرات کنسرو و روغن زیتون جهان</vt:lpstr>
      <vt:lpstr>واردات کنسرو  و روغن زیتون جهان</vt:lpstr>
      <vt:lpstr>کشورهای عمده صادر کننده روغن زیتون </vt:lpstr>
      <vt:lpstr>کشورهای عمده وارد کننده روغن زیتون</vt:lpstr>
      <vt:lpstr>کشورهای عمده صادر کننده کنسرو زیتون</vt:lpstr>
      <vt:lpstr>کشورهای عمده وارد کننده کنسرو زیتون</vt:lpstr>
      <vt:lpstr>زیتون در ایران</vt:lpstr>
      <vt:lpstr>PowerPoint Presentation</vt:lpstr>
      <vt:lpstr>استان های برتر</vt:lpstr>
      <vt:lpstr>سطوح بارور، غیر بارور و کل زیتون در ایران(96-85)</vt:lpstr>
      <vt:lpstr>سطح زیرکشت زیتون در سال 1396</vt:lpstr>
      <vt:lpstr>میزان تولید باغات زیتون در سال 96</vt:lpstr>
      <vt:lpstr>PowerPoint Presentation</vt:lpstr>
      <vt:lpstr>PowerPoint Presentation</vt:lpstr>
      <vt:lpstr>تولید کنسرو زیتون کشور 1396-1385</vt:lpstr>
      <vt:lpstr>تولید روغن زیتون کشور 1396-1385</vt:lpstr>
      <vt:lpstr>KG</vt:lpstr>
      <vt:lpstr>صادرات و واردات کنسرو کشور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خواص درمانی</dc:title>
  <dc:creator>zeytoon</dc:creator>
  <cp:lastModifiedBy>zeytoon</cp:lastModifiedBy>
  <cp:revision>2</cp:revision>
  <dcterms:created xsi:type="dcterms:W3CDTF">2018-09-16T04:39:56Z</dcterms:created>
  <dcterms:modified xsi:type="dcterms:W3CDTF">2018-09-16T04:42:33Z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