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2AA01-0DB1-4A3B-ACAF-725ACD4E8523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017A-19C8-4070-8A39-A2A75878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6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7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8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8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6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8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6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7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3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4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4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2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6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9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6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EAF7-E2FD-4A02-8700-1CD7011A89A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771B-08DF-446F-8036-7034C0AD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9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haamoon.com/Pages.aspx?mi=143" TargetMode="External"/><Relationship Id="rId4" Type="http://schemas.openxmlformats.org/officeDocument/2006/relationships/hyperlink" Target="http://www.haamoon.com/Pages.aspx?mi=14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haamoon.com/Pages.aspx?mi=143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www.haamoon.com/Pages.aspx?mi=1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دستوالعمل ها و استاندارد ها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دستورالعمل های فنی: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Mitra" panose="00000400000000000000" pitchFamily="2" charset="-78"/>
              </a:rPr>
              <a:t>هرس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Mitra" panose="00000400000000000000" pitchFamily="2" charset="-78"/>
              </a:rPr>
              <a:t>تغذیه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Mitra" panose="00000400000000000000" pitchFamily="2" charset="-78"/>
              </a:rPr>
              <a:t>پیوند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Mitra" panose="00000400000000000000" pitchFamily="2" charset="-78"/>
              </a:rPr>
              <a:t>تولید نهال استاندارد</a:t>
            </a:r>
          </a:p>
          <a:p>
            <a:pPr algn="r" rtl="1">
              <a:buFont typeface="Arial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استاندارد ها</a:t>
            </a:r>
          </a:p>
          <a:p>
            <a:pPr marL="0" indent="0" algn="r" rtl="1">
              <a:buNone/>
            </a:pPr>
            <a:r>
              <a:rPr lang="fa-IR" b="1" dirty="0">
                <a:cs typeface="B Mitra" panose="00000400000000000000" pitchFamily="2" charset="-78"/>
              </a:rPr>
              <a:t>استاندارد شماره  </a:t>
            </a:r>
            <a:r>
              <a:rPr lang="fa-IR" b="1" dirty="0" smtClean="0">
                <a:cs typeface="B Mitra" panose="00000400000000000000" pitchFamily="2" charset="-78"/>
              </a:rPr>
              <a:t>1446(روغن زیتون)</a:t>
            </a:r>
            <a:endParaRPr lang="fa-IR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cs typeface="B Mitra" panose="00000400000000000000" pitchFamily="2" charset="-78"/>
              </a:rPr>
              <a:t>استاندارد شماره 978 </a:t>
            </a:r>
            <a:r>
              <a:rPr lang="fa-IR" b="1" dirty="0" smtClean="0">
                <a:cs typeface="B Mitra" panose="00000400000000000000" pitchFamily="2" charset="-78"/>
              </a:rPr>
              <a:t>(کنسرو زیتون)</a:t>
            </a:r>
            <a:endParaRPr lang="fa-IR" b="1" dirty="0">
              <a:cs typeface="B Mitra" panose="00000400000000000000" pitchFamily="2" charset="-78"/>
            </a:endParaRPr>
          </a:p>
          <a:p>
            <a:pPr algn="r" rtl="1">
              <a:buFont typeface="Arial" charset="0"/>
              <a:buChar char="•"/>
            </a:pPr>
            <a:endParaRPr lang="en-US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11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rmAutofit/>
          </a:bodyPr>
          <a:lstStyle/>
          <a:p>
            <a:r>
              <a:rPr lang="fa-IR" sz="6600" dirty="0" smtClean="0">
                <a:cs typeface="B Titr" panose="00000700000000000000" pitchFamily="2" charset="-78"/>
              </a:rPr>
              <a:t>تولید نهال زیتون</a:t>
            </a:r>
            <a:endParaRPr lang="en-US" sz="6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05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indent="0" algn="just" rtl="1">
              <a:spcAft>
                <a:spcPts val="0"/>
              </a:spcAft>
              <a:buNone/>
            </a:pPr>
            <a:r>
              <a:rPr lang="fa-IR" sz="3600" dirty="0" smtClean="0">
                <a:latin typeface="Times New Roman"/>
                <a:ea typeface="Calibri"/>
                <a:cs typeface="B Mitra" panose="00000400000000000000" pitchFamily="2" charset="-78"/>
              </a:rPr>
              <a:t>نهال بايستي </a:t>
            </a:r>
            <a:r>
              <a:rPr lang="fa-IR" sz="3600" dirty="0">
                <a:latin typeface="Times New Roman"/>
                <a:ea typeface="Calibri"/>
                <a:cs typeface="B Mitra" panose="00000400000000000000" pitchFamily="2" charset="-78"/>
              </a:rPr>
              <a:t>عاري از هرگونه آفت و بيماري بوده و داراي رشد رويشي و توان رشد زايشي مطلوب باشد، لذا عمده‌ترين هدف اجراي اين پروژه، توليد و تامين نهال زيتون سالم، استاندارد و كنترل شده متناسب با تعداد نهال مورد نياز براي توسعه باغات زيتون در مناطق و استان های هدف توسعه مي ‌باشد.</a:t>
            </a:r>
            <a:endParaRPr lang="en-US" sz="2000" dirty="0">
              <a:latin typeface="Times New Roman"/>
              <a:ea typeface="Times New Roman"/>
              <a:cs typeface="B Mitra" panose="00000400000000000000" pitchFamily="2" charset="-78"/>
            </a:endParaRPr>
          </a:p>
          <a:p>
            <a:pPr indent="0" algn="just" rtl="1">
              <a:spcAft>
                <a:spcPts val="0"/>
              </a:spcAft>
              <a:buNone/>
            </a:pPr>
            <a:r>
              <a:rPr lang="fa-IR" sz="3600" dirty="0">
                <a:latin typeface="Times New Roman"/>
                <a:ea typeface="Calibri"/>
                <a:cs typeface="B Mitra" panose="00000400000000000000" pitchFamily="2" charset="-78"/>
              </a:rPr>
              <a:t>در اين راستا در قالب طرح اصلاح و توسعه باغ هاي زيتون در حال حاضر تعداد </a:t>
            </a:r>
            <a:r>
              <a:rPr lang="fa-IR" sz="3600" dirty="0" smtClean="0">
                <a:latin typeface="Times New Roman"/>
                <a:ea typeface="Calibri"/>
                <a:cs typeface="B Mitra" panose="00000400000000000000" pitchFamily="2" charset="-78"/>
              </a:rPr>
              <a:t>31 </a:t>
            </a:r>
            <a:r>
              <a:rPr lang="fa-IR" sz="3600" dirty="0">
                <a:latin typeface="Times New Roman"/>
                <a:ea typeface="Calibri"/>
                <a:cs typeface="B Mitra" panose="00000400000000000000" pitchFamily="2" charset="-78"/>
              </a:rPr>
              <a:t>واحد گلخانه توليد نهال زيتون با توان توليد حدود 1.8 ميليون اصله نهال زيتون در سال در 11 استان کشور موجود می باشد. در سال جاری برآورد میزان تولید این </a:t>
            </a:r>
            <a:r>
              <a:rPr lang="fa-IR" sz="3600" dirty="0" smtClean="0">
                <a:latin typeface="Times New Roman"/>
                <a:ea typeface="Calibri"/>
                <a:cs typeface="B Mitra" panose="00000400000000000000" pitchFamily="2" charset="-78"/>
              </a:rPr>
              <a:t>نهالستان ها </a:t>
            </a:r>
            <a:r>
              <a:rPr lang="fa-IR" sz="3600" dirty="0">
                <a:latin typeface="Times New Roman"/>
                <a:ea typeface="Calibri"/>
                <a:cs typeface="B Mitra" panose="00000400000000000000" pitchFamily="2" charset="-78"/>
              </a:rPr>
              <a:t>تعداد919300 اصله نهال ارقام مختلف زیتون می باشد </a:t>
            </a:r>
            <a:endParaRPr lang="en-US" sz="3600" dirty="0">
              <a:latin typeface="Times New Roman"/>
              <a:ea typeface="Calibri"/>
              <a:cs typeface="B Mitra" panose="00000400000000000000" pitchFamily="2" charset="-78"/>
            </a:endParaRPr>
          </a:p>
          <a:p>
            <a:pPr algn="just"/>
            <a:endParaRPr lang="en-US" sz="3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1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68957"/>
              </p:ext>
            </p:extLst>
          </p:nvPr>
        </p:nvGraphicFramePr>
        <p:xfrm>
          <a:off x="0" y="11634"/>
          <a:ext cx="9144000" cy="6773268"/>
        </p:xfrm>
        <a:graphic>
          <a:graphicData uri="http://schemas.openxmlformats.org/drawingml/2006/table">
            <a:tbl>
              <a:tblPr rtl="1"/>
              <a:tblGrid>
                <a:gridCol w="384484"/>
                <a:gridCol w="961208"/>
                <a:gridCol w="2256744"/>
                <a:gridCol w="1529572"/>
                <a:gridCol w="1120014"/>
                <a:gridCol w="977923"/>
                <a:gridCol w="1914055"/>
              </a:tblGrid>
              <a:tr h="107187">
                <a:tc gridSpan="7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آخربن اطلاعات و مشخصات تولیدکنندگان نهال زیتون 96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18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رديف</a:t>
                      </a:r>
                    </a:p>
                  </a:txBody>
                  <a:tcPr marL="2382" marR="2382" marT="2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استان</a:t>
                      </a:r>
                    </a:p>
                  </a:txBody>
                  <a:tcPr marL="2382" marR="2382" marT="2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شهرستان </a:t>
                      </a:r>
                    </a:p>
                  </a:txBody>
                  <a:tcPr marL="2382" marR="2382" marT="2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نام تولید کننده </a:t>
                      </a:r>
                    </a:p>
                  </a:txBody>
                  <a:tcPr marL="2382" marR="2382" marT="2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نام رقم </a:t>
                      </a:r>
                    </a:p>
                  </a:txBody>
                  <a:tcPr marL="2382" marR="2382" marT="2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میزان نهال تولیدی </a:t>
                      </a:r>
                    </a:p>
                  </a:txBody>
                  <a:tcPr marL="2382" marR="2382" marT="2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محل تامین پایه و پیوندک </a:t>
                      </a:r>
                    </a:p>
                  </a:txBody>
                  <a:tcPr marL="2382" marR="2382" marT="2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البرز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ساوجبلاغ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علی جلالی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 محلی -کنسروالیا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40000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خوزستان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باغملک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فاضل هزاروند زنگنه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محلي باغملک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1500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مادري آقاي هزاروند - قلعه تل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زنجان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طارم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 موسی اسکندری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مهدی ملکی 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110000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فرزانه امین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45000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 مهدی عباسی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آربکین 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I18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مانزانیلا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8000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کرونایکی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8000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966">
                <a:tc rowSpan="15"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4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فارس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شیراز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محمود صفوی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145000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بش و مقداری از باغ های آذر پیرا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دزفول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12000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بش و مقداری از باغ های آذر پیرا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شیراز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بش و مقداری از باغ های آذر پیرا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تخم کبکی(فیشمی)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بش و مقداری از باغ های آذر پیرا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کازرون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 مهناز مرادی 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اسکولانا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8000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قلمه - 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قلمه - 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مورکونا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1500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قلمه - 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کازرونی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5000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قلمه - 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کنسروالیا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پیوند بر آربکین بذری - 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کنسروالیا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3000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قلمه - 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مانزانیا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21300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قلمه - 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نچلارا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6000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قلمه - 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هخی بلانکا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3000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قلمه - 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آربکین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3500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بذری (جهت پیوند)  - 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مخلوط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500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قلمه - 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5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قم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قم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سید احمد بلند نظر 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کنسروالیا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60000-80000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6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کرمان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 بردسير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محمد مهدي  عرب نژاد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روغنی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30000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7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کهکیلویه وبویراحمد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باشت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اله بخش حسيني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روغني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5000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و درختان شناسايي شده شخصي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8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گلستان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شهرستان کردکوی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محمد دهباشیان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17000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گرگان-مسیرجاده هاشم آباد-روستای عیسی محله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رمضان کوهکن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گرگان- نرسیده به روستای چالکی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علیرضا موفقی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3000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گرگان-روستای فوجرد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محمدرضا صادقی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15000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گرگان-روستای زنگیان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عزیزالله وزواری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گرگان- مسیر جاده روستای نومل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محمدتقی رسایی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18000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گرگان-روبروی جاده روستی اصفهانکلاته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محمد تقی شاهمرادی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15000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گنبدکاووس-جاده اسب دوانی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محمدرضا صناعی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9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گیلان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 آستانه اشرفیه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 سعید سعیدی راهجردی  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اربکین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7000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مانزالینا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15000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30000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صومعه سرا 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 مرتضی بیگی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مانزانیلا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6000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آربکین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کراتینا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500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ماری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500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مازندران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ساری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ابوالحسن گلی 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مانزالینا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13000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زنجان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بهروز بصیری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24000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سمنان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 ابوالحسن گلی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مانزالینا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13000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زنجان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  غلامحسین فلاح 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21000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عبدالعلی گلی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مانزالینا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17000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زنجان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قائم شهر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ابوطالب ترقی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30000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مانزانیلا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30000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کرونایکی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5000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آربکین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5000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کنسروالیا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شرکت پیام کوهستان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18000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باغ مادری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11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مرکزی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ساوه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ابوالفضل موسی الرضا نجفی 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25000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آربیکن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2500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مانزانیلا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2500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خسرو سهرابی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قلمه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معصومه غفاری 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زرد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20000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87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جمع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919300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2382" marR="2382" marT="2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/>
          </a:bodyPr>
          <a:lstStyle/>
          <a:p>
            <a:r>
              <a:rPr lang="fa-IR" sz="6600" dirty="0" smtClean="0">
                <a:cs typeface="B Titr" panose="00000700000000000000" pitchFamily="2" charset="-78"/>
              </a:rPr>
              <a:t>نیاز آبی زیتون</a:t>
            </a:r>
            <a:endParaRPr lang="en-US" sz="6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56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نیاز آبی زیتون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0962" name="Picture 2" descr="C:\Users\m.emamie\Desktop\هواشناس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504" y="2445454"/>
            <a:ext cx="892899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rtl="1" fontAlgn="base"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q"/>
              <a:defRPr/>
            </a:pP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anose="00000700000000000000" pitchFamily="2" charset="-78"/>
            </a:endParaRPr>
          </a:p>
          <a:p>
            <a:pPr algn="just" rtl="1" fontAlgn="base"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q"/>
              <a:defRPr/>
            </a:pPr>
            <a:endParaRPr lang="fa-IR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anose="00000700000000000000" pitchFamily="2" charset="-78"/>
            </a:endParaRPr>
          </a:p>
          <a:p>
            <a:pPr algn="just" rtl="1" fontAlgn="base"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q"/>
              <a:defRPr/>
            </a:pPr>
            <a:endParaRPr lang="fa-IR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anose="00000700000000000000" pitchFamily="2" charset="-78"/>
            </a:endParaRPr>
          </a:p>
        </p:txBody>
      </p:sp>
      <p:pic>
        <p:nvPicPr>
          <p:cNvPr id="9" name="Picture 8" descr="Pruning_heade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" y="20478"/>
            <a:ext cx="4104456" cy="201676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556457" lon="21447461" rev="21524856"/>
            </a:camera>
            <a:lightRig rig="threePt" dir="t"/>
          </a:scene3d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0453" y="428693"/>
            <a:ext cx="37809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altLang="en-US" sz="2700" b="1" dirty="0" smtClean="0" bmk="OLE_LINK2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Zar" pitchFamily="2" charset="-78"/>
              </a:rPr>
              <a:t>دستورالعمل هرس درختان زيتون</a:t>
            </a:r>
            <a:endParaRPr lang="en-US" altLang="en-U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79314"/>
              </p:ext>
            </p:extLst>
          </p:nvPr>
        </p:nvGraphicFramePr>
        <p:xfrm>
          <a:off x="-21312" y="2560459"/>
          <a:ext cx="5554888" cy="4217180"/>
        </p:xfrm>
        <a:graphic>
          <a:graphicData uri="http://schemas.openxmlformats.org/drawingml/2006/table">
            <a:tbl>
              <a:tblPr rtl="1" firstRow="1" firstCol="1" bandRow="1"/>
              <a:tblGrid>
                <a:gridCol w="219973"/>
                <a:gridCol w="1344283"/>
                <a:gridCol w="593262"/>
                <a:gridCol w="694361"/>
                <a:gridCol w="692139"/>
                <a:gridCol w="692139"/>
                <a:gridCol w="705471"/>
                <a:gridCol w="613260"/>
              </a:tblGrid>
              <a:tr h="223024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زیتون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810996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محصول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فعال شدن درخت-اواخر اسفند و فروردین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پایان گل دهی-اردیبهشت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پس از تشکیل میوه-نیمه دوم خرداد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درشت شدن میوه-تیر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رسیدن کنسروی-شهریورماه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پس از برداشت محصول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223024">
                <a:tc gridSpan="8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ar-SA" sz="11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محلول پاشی برگي</a:t>
                      </a:r>
                      <a:r>
                        <a:rPr lang="ar-SA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ar-SA" sz="11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 (در هزار)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82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کود کامل (20-20-20)- دارای مقادیر کافی عناصر میکرو به ویژه بور و روی بالا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/>
                      </a:r>
                      <a:b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</a:b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6082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2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u="sng">
                          <a:solidFill>
                            <a:srgbClr val="0044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 </a:t>
                      </a:r>
                      <a:r>
                        <a:rPr lang="ar-SA" sz="10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B Lotus"/>
                          <a:hlinkClick r:id="rId5"/>
                        </a:rPr>
                        <a:t> کود کامل (40-5-5)</a:t>
                      </a: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- یا کودهای کامل دارای مقادیر بالای پتاسیم و عناصر میکرو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23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B Lotus"/>
                        </a:rPr>
                        <a:t>3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B Lotus"/>
                        </a:rPr>
                        <a:t>اسید هیومیک با کیفیت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r>
                        <a:rPr lang="ar-SA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02749">
                <a:tc gridSpan="8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749">
                <a:tc gridSpan="8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كودآبياري</a:t>
                      </a: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 (گرم برای هر درخت)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کود اوره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150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150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150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100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150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23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2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کود مونوفسفات پتاسیم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150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150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150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23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3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کود نیترات پتاسیم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150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150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460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4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اسید هیومیک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5 لیتر در هکتار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Times New Roman"/>
                          <a:ea typeface="Times New Roman"/>
                          <a:cs typeface="B Lotus"/>
                        </a:rPr>
                        <a:t>5 لیتر در هکتار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Nazani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2" descr="saissfemal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24045"/>
            <a:ext cx="3528392" cy="1892721"/>
          </a:xfrm>
          <a:prstGeom prst="rect">
            <a:avLst/>
          </a:prstGeom>
          <a:noFill/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sz="12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  <a:cs typeface="B Roya" pitchFamily="2" charset="-78"/>
              </a:rPr>
              <a:t>بسمه تعالي</a:t>
            </a:r>
            <a:endParaRPr lang="en-US" altLang="en-US" sz="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2" name="Picture 16" descr="t-b-jkma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96" y="228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8"/>
          <p:cNvSpPr>
            <a:spLocks noChangeArrowheads="1"/>
          </p:cNvSpPr>
          <p:nvPr/>
        </p:nvSpPr>
        <p:spPr bwMode="auto">
          <a:xfrm rot="10800000" flipV="1">
            <a:off x="5598368" y="2852936"/>
            <a:ext cx="349188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  <a:cs typeface="B Roya" pitchFamily="2" charset="-78"/>
              </a:rPr>
              <a:t>وزارت جهاد كشاورزي</a:t>
            </a:r>
            <a:endParaRPr lang="en-US" altLang="en-U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  <a:cs typeface="B Roya" pitchFamily="2" charset="-78"/>
              </a:rPr>
              <a:t>معاونت</a:t>
            </a:r>
            <a:r>
              <a:rPr lang="fa-IR" altLang="en-US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  <a:cs typeface="B Roya" pitchFamily="2" charset="-78"/>
              </a:rPr>
              <a:t> امور باغبانی</a:t>
            </a:r>
            <a:endParaRPr lang="en-US" altLang="en-U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  <a:cs typeface="B Roya" pitchFamily="2" charset="-78"/>
              </a:rPr>
              <a:t>گروه زيتون</a:t>
            </a:r>
            <a:endParaRPr lang="en-US" altLang="en-U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 Roya" pitchFamily="2" charset="-78"/>
              </a:rPr>
              <a:t>دستورالعمل پيوند سرشاخه كاري درختان زيتون </a:t>
            </a:r>
            <a:endParaRPr lang="en-US" altLang="en-U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 Roya" pitchFamily="2" charset="-78"/>
              </a:rPr>
              <a:t>هدف اصلي پيوند در درختان زيتون اصلاح شاخساره در جهت استفاده از ارقام سازگار منطقه مي باشدکه این عمل اصطلاحاً "سرشاخه کاری" يا "</a:t>
            </a:r>
            <a:r>
              <a:rPr lang="en-US" altLang="en-US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 Roya" pitchFamily="2" charset="-78"/>
              </a:rPr>
              <a:t>Top Working</a:t>
            </a:r>
            <a:r>
              <a:rPr lang="fa-IR" altLang="en-US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B Roya" pitchFamily="2" charset="-78"/>
              </a:rPr>
              <a:t>" نامیده می شود.</a:t>
            </a:r>
            <a:endParaRPr lang="fa-IR" altLang="en-US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680520" cy="58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3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latin typeface="Times New Roman"/>
                <a:ea typeface="Calibri"/>
                <a:cs typeface="B Titr" panose="00000700000000000000" pitchFamily="2" charset="-78"/>
              </a:rPr>
              <a:t>جدول انواع هرس در باغ های زيتون </a:t>
            </a:r>
            <a:endParaRPr lang="en-US" sz="4000" dirty="0">
              <a:cs typeface="B Titr" panose="000007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930552"/>
              </p:ext>
            </p:extLst>
          </p:nvPr>
        </p:nvGraphicFramePr>
        <p:xfrm>
          <a:off x="107503" y="1412775"/>
          <a:ext cx="9036497" cy="5445226"/>
        </p:xfrm>
        <a:graphic>
          <a:graphicData uri="http://schemas.openxmlformats.org/drawingml/2006/table">
            <a:tbl>
              <a:tblPr rtl="1" firstRow="1" firstCol="1" bandRow="1"/>
              <a:tblGrid>
                <a:gridCol w="1716320"/>
                <a:gridCol w="1893472"/>
                <a:gridCol w="5426705"/>
              </a:tblGrid>
              <a:tr h="5088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نوع هرس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زمان انجام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هدف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8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هرس فرم دهی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درمرحله نونهالی(2الی4 سال اول)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فرم دهی، ايجاد اسكلت مناسب جهت نگهداري اندامهاي گياه و هدایت گیاه به صورت تک تنه با سه تا پنج شاخه اصلی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5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هرس باردهی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پس از دوران نونهالی - دوره بلوغ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نفوذ بيشتر نور به داخل تاج جهت تولید محصول بیشتر، طولانی کردن دوره باردهی وکم کردن سال آوری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8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هرس جوان سازی(در 3 استان گیلان، زنجان و قزوین)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دردوران بالای 30-40 سال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کاهش ارتفاع، افزایش شاخه های بارده، کاهش نبست چوب به برگ، افزایش توان تولیدی گیاه و مبارزه با آفات و بیماریها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97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هرس سبز(2%)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پس از دوران نونهالی - دوره بلوغ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کاهش هرس زمستانه، کاهش هزینه های انجام هرس و بهبود کیفیت و اندازه میوه و در نهایت افزایش تولید، تولید پایدار، حذف رشد رویشی مازاد و ذخیره بیشتر مواد غذایی و تحریک اندام های زایشی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8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هرس پس از برداشت(5%)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در دوران باردهی پس از برداشت محصول سالیانه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/>
                        </a:rPr>
                        <a:t>حذف شاخه های خشک و مصرف کننده، آزاد سازی انرژی گیاه جهت تکمیل و تکامل رشد جوانه های زایشی بروی شاخه های جوان سال جاری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9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472608" cy="5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0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41"/>
            <a:ext cx="8229600" cy="835371"/>
          </a:xfrm>
        </p:spPr>
        <p:txBody>
          <a:bodyPr>
            <a:normAutofit/>
          </a:bodyPr>
          <a:lstStyle/>
          <a:p>
            <a:r>
              <a:rPr lang="fa-IR" sz="3600" dirty="0" smtClean="0">
                <a:latin typeface="Times New Roman"/>
                <a:ea typeface="Calibri"/>
                <a:cs typeface="B Titr" panose="00000700000000000000" pitchFamily="2" charset="-78"/>
              </a:rPr>
              <a:t>تغذیه </a:t>
            </a:r>
            <a:r>
              <a:rPr lang="fa-IR" sz="3600" dirty="0">
                <a:latin typeface="Times New Roman"/>
                <a:ea typeface="Calibri"/>
                <a:cs typeface="B Titr" panose="00000700000000000000" pitchFamily="2" charset="-78"/>
              </a:rPr>
              <a:t>درختان زیتون بر اساس فیزیولوژی گیاه </a:t>
            </a:r>
            <a:endParaRPr lang="en-US" sz="3600" dirty="0"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14099"/>
              </p:ext>
            </p:extLst>
          </p:nvPr>
        </p:nvGraphicFramePr>
        <p:xfrm>
          <a:off x="107503" y="836712"/>
          <a:ext cx="8928991" cy="6021286"/>
        </p:xfrm>
        <a:graphic>
          <a:graphicData uri="http://schemas.openxmlformats.org/drawingml/2006/table">
            <a:tbl>
              <a:tblPr rtl="1" firstRow="1" firstCol="1" bandRow="1"/>
              <a:tblGrid>
                <a:gridCol w="378589"/>
                <a:gridCol w="2153674"/>
                <a:gridCol w="951832"/>
                <a:gridCol w="1112552"/>
                <a:gridCol w="1108980"/>
                <a:gridCol w="1108980"/>
                <a:gridCol w="1130409"/>
                <a:gridCol w="983975"/>
              </a:tblGrid>
              <a:tr h="906786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زیتون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5400" b="1">
                        <a:effectLst/>
                        <a:latin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0370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محصول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فعال شدن درخت-اواخر اسفند و فروردین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پایان گل دهی-اردیبهشت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پس از تشکیل میوه-نیمه دوم خرداد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درشت شدن میوه-تیر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رسیدن کنسروی-شهریورماه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پس از برداشت محصول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92">
                <a:tc gridSpan="8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محلول پاشی برگي</a:t>
                      </a:r>
                      <a:r>
                        <a:rPr lang="ar-SA" sz="1400" b="1" dirty="0">
                          <a:effectLst/>
                          <a:latin typeface="Times New Roman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 (در هزار)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2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کود کامل (20-20-20)- دارای مقادیر کافی عناصر میکرو به ویژه بور و روی بالا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3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b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</a:b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3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52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u="none" strike="noStrike" dirty="0">
                          <a:effectLst/>
                          <a:latin typeface="Times New Roman"/>
                          <a:ea typeface="Calibri"/>
                          <a:cs typeface="B Mitra" panose="00000400000000000000" pitchFamily="2" charset="-78"/>
                          <a:hlinkClick r:id="rId2"/>
                        </a:rPr>
                        <a:t> </a:t>
                      </a:r>
                      <a:r>
                        <a:rPr lang="ar-SA" sz="1400" b="1" u="none" strike="noStrike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  <a:hlinkClick r:id="rId3"/>
                        </a:rPr>
                        <a:t> کود کامل (40-5-5)</a:t>
                      </a: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 یا کودهای کامل دارای مقادیر بالای پتاسیم و عناصر میکرو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3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3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23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اسید هیومیک با کیفیت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3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3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6786">
                <a:tc gridSpan="8">
                  <a:txBody>
                    <a:bodyPr/>
                    <a:lstStyle/>
                    <a:p>
                      <a:pPr algn="r" rtl="1"/>
                      <a:endParaRPr lang="en-US" sz="5400" b="1" dirty="0">
                        <a:effectLst/>
                        <a:latin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092">
                <a:tc gridSpan="8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كودآبياري</a:t>
                      </a:r>
                      <a:r>
                        <a:rPr lang="ar-SA" sz="1400" b="1" dirty="0">
                          <a:effectLst/>
                          <a:latin typeface="Times New Roman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 (گرم برای هر درخت)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0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کود اوره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150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150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150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100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150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کود مونوفسفات پتاسیم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150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150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150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کود نیترات پتاسیم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150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150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اسید هیومیک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5 لیتر در هکتار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5 لیتر در هکتار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9157" name="Picture 45" descr="http://www.haamoon.com/Media/Images/Public/fertilizer%20formula/olive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06" y="1052736"/>
            <a:ext cx="81522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4" descr="http://www.haamoon.com/Media/Images/Public/fertilizer%20formula/olive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1074408"/>
            <a:ext cx="879691" cy="5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43" descr="http://www.haamoon.com/Media/Images/Public/fertilizer%20formula/olive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74408"/>
            <a:ext cx="864096" cy="5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42" descr="http://www.haamoon.com/Media/Images/Public/fertilizer%20formula/olive_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1" y="1089848"/>
            <a:ext cx="858391" cy="52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3" name="Picture 41" descr="http://multimedia.mehrnews.com/Larg1/1392/03/06/IMG093304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51" y="1045355"/>
            <a:ext cx="866775" cy="5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120680" cy="593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6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cs typeface="B Titr" panose="00000700000000000000" pitchFamily="2" charset="-78"/>
              </a:rPr>
              <a:t>استاندارد نهال زیتون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Autofit/>
          </a:bodyPr>
          <a:lstStyle/>
          <a:p>
            <a:pPr lvl="0" algn="just" rtl="1"/>
            <a:r>
              <a:rPr lang="ar-SA" sz="2400" b="1" dirty="0">
                <a:cs typeface="B Mitra" panose="00000400000000000000" pitchFamily="2" charset="-78"/>
              </a:rPr>
              <a:t>نهال زیتون حاصل از قلمه در زمان فروش</a:t>
            </a:r>
            <a:r>
              <a:rPr lang="fa-IR" sz="2400" b="1" dirty="0">
                <a:cs typeface="B Mitra" panose="00000400000000000000" pitchFamily="2" charset="-78"/>
              </a:rPr>
              <a:t> دارای نسبت مناسب ریشه و شاخساره</a:t>
            </a:r>
            <a:r>
              <a:rPr lang="ar-SA" sz="2400" b="1" dirty="0">
                <a:cs typeface="B Mitra" panose="00000400000000000000" pitchFamily="2" charset="-78"/>
              </a:rPr>
              <a:t> باشد.</a:t>
            </a:r>
            <a:endParaRPr lang="en-US" sz="2400" b="1" dirty="0">
              <a:cs typeface="B Mitra" panose="00000400000000000000" pitchFamily="2" charset="-78"/>
            </a:endParaRPr>
          </a:p>
          <a:p>
            <a:pPr lvl="0" algn="just" rtl="1"/>
            <a:r>
              <a:rPr lang="ar-SA" sz="2400" b="1" dirty="0">
                <a:cs typeface="B Mitra" panose="00000400000000000000" pitchFamily="2" charset="-78"/>
              </a:rPr>
              <a:t>نهال در زمان فروش در گلدان پلاستيكي به ابعاد متناسب با سایز ریشه و اندامهای هوایی باشد.</a:t>
            </a:r>
            <a:endParaRPr lang="en-US" sz="2400" b="1" dirty="0">
              <a:cs typeface="B Mitra" panose="00000400000000000000" pitchFamily="2" charset="-78"/>
            </a:endParaRPr>
          </a:p>
          <a:p>
            <a:pPr lvl="0" algn="just" rtl="1"/>
            <a:r>
              <a:rPr lang="ar-SA" sz="2400" b="1" dirty="0">
                <a:cs typeface="B Mitra" panose="00000400000000000000" pitchFamily="2" charset="-78"/>
              </a:rPr>
              <a:t>ريشه نهال در طی زمان رشد از زير گلدان بيرون نزده باشد.</a:t>
            </a:r>
            <a:endParaRPr lang="en-US" sz="2400" b="1" dirty="0">
              <a:cs typeface="B Mitra" panose="00000400000000000000" pitchFamily="2" charset="-78"/>
            </a:endParaRPr>
          </a:p>
          <a:p>
            <a:pPr lvl="0" algn="just" rtl="1"/>
            <a:r>
              <a:rPr lang="ar-SA" sz="2400" b="1" dirty="0">
                <a:cs typeface="B Mitra" panose="00000400000000000000" pitchFamily="2" charset="-78"/>
              </a:rPr>
              <a:t>حجم ريشه نهال در زمان فروش به حدي باشد حجم گلداني را پر كرده باشد.</a:t>
            </a:r>
            <a:endParaRPr lang="en-US" sz="2400" b="1" dirty="0">
              <a:cs typeface="B Mitra" panose="00000400000000000000" pitchFamily="2" charset="-78"/>
            </a:endParaRPr>
          </a:p>
          <a:p>
            <a:pPr lvl="0" algn="just" rtl="1"/>
            <a:r>
              <a:rPr lang="ar-SA" sz="2400" b="1" dirty="0">
                <a:cs typeface="B Mitra" panose="00000400000000000000" pitchFamily="2" charset="-78"/>
              </a:rPr>
              <a:t>ارتفاع نهال  در زمان فروش حداقل از 120 سانتيمتر  به  بالا برسد.  </a:t>
            </a:r>
            <a:endParaRPr lang="en-US" sz="2400" b="1" dirty="0">
              <a:cs typeface="B Mitra" panose="00000400000000000000" pitchFamily="2" charset="-78"/>
            </a:endParaRPr>
          </a:p>
          <a:p>
            <a:pPr lvl="0" algn="just" rtl="1"/>
            <a:r>
              <a:rPr lang="ar-SA" sz="2400" b="1" dirty="0">
                <a:cs typeface="B Mitra" panose="00000400000000000000" pitchFamily="2" charset="-78"/>
              </a:rPr>
              <a:t>ميانگين قطر نهال در 5 سانتيمتري محل صاف تنه رشد سال جديد کمتر از 2/1 سانتيمتر نباشد.</a:t>
            </a:r>
            <a:endParaRPr lang="en-US" sz="2400" b="1" dirty="0">
              <a:cs typeface="B Mitra" panose="00000400000000000000" pitchFamily="2" charset="-78"/>
            </a:endParaRPr>
          </a:p>
          <a:p>
            <a:pPr lvl="0" algn="just" rtl="1"/>
            <a:r>
              <a:rPr lang="ar-SA" sz="2400" b="1" dirty="0">
                <a:cs typeface="B Mitra" panose="00000400000000000000" pitchFamily="2" charset="-78"/>
              </a:rPr>
              <a:t>نهال تک تنه باشد.</a:t>
            </a:r>
            <a:endParaRPr lang="en-US" sz="2400" b="1" dirty="0">
              <a:cs typeface="B Mitra" panose="00000400000000000000" pitchFamily="2" charset="-78"/>
            </a:endParaRPr>
          </a:p>
          <a:p>
            <a:pPr lvl="0" algn="just" rtl="1"/>
            <a:r>
              <a:rPr lang="ar-SA" sz="2400" b="1" dirty="0">
                <a:cs typeface="B Mitra" panose="00000400000000000000" pitchFamily="2" charset="-78"/>
              </a:rPr>
              <a:t>نهال هيچگونه پاجوش و تنه‌جوش نداشته باشد .</a:t>
            </a:r>
            <a:endParaRPr lang="en-US" sz="2400" b="1" dirty="0">
              <a:cs typeface="B Mitra" panose="00000400000000000000" pitchFamily="2" charset="-78"/>
            </a:endParaRPr>
          </a:p>
          <a:p>
            <a:pPr algn="just" rtl="1"/>
            <a:r>
              <a:rPr lang="ar-SA" sz="2400" b="1" dirty="0">
                <a:cs typeface="B Mitra" panose="00000400000000000000" pitchFamily="2" charset="-78"/>
              </a:rPr>
              <a:t>60 سانتی متری پایین تنه نهال تک تنه و بدون شاخه باشد.</a:t>
            </a:r>
            <a:endParaRPr lang="en-US" sz="24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9-2larg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77048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1148</Words>
  <Application>Microsoft Office PowerPoint</Application>
  <PresentationFormat>On-screen Show (4:3)</PresentationFormat>
  <Paragraphs>437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دستوالعمل ها و استاندارد ها</vt:lpstr>
      <vt:lpstr>PowerPoint Presentation</vt:lpstr>
      <vt:lpstr>PowerPoint Presentation</vt:lpstr>
      <vt:lpstr>جدول انواع هرس در باغ های زيتون </vt:lpstr>
      <vt:lpstr>PowerPoint Presentation</vt:lpstr>
      <vt:lpstr>تغذیه درختان زیتون بر اساس فیزیولوژی گیاه </vt:lpstr>
      <vt:lpstr>PowerPoint Presentation</vt:lpstr>
      <vt:lpstr>استاندارد نهال زیتون </vt:lpstr>
      <vt:lpstr>PowerPoint Presentation</vt:lpstr>
      <vt:lpstr>تولید نهال زیتون</vt:lpstr>
      <vt:lpstr>PowerPoint Presentation</vt:lpstr>
      <vt:lpstr>PowerPoint Presentation</vt:lpstr>
      <vt:lpstr>نیاز آبی زیتون</vt:lpstr>
      <vt:lpstr>نیاز آبی زیتون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دستوالعمل ها و استاندارد ها</dc:title>
  <dc:creator>zeytoon</dc:creator>
  <cp:lastModifiedBy>zeytoon</cp:lastModifiedBy>
  <cp:revision>2</cp:revision>
  <dcterms:created xsi:type="dcterms:W3CDTF">2018-09-16T05:03:40Z</dcterms:created>
  <dcterms:modified xsi:type="dcterms:W3CDTF">2018-09-18T05:51:43Z</dcterms:modified>
</cp:coreProperties>
</file>