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9ED1C-C5CB-49A9-BC39-37944B5DB527}" type="datetimeFigureOut">
              <a:rPr lang="en-US" smtClean="0"/>
              <a:t>9/16/2018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895BE-8BC8-4CA2-AAE4-5C4E4B6581A8}" type="slidenum">
              <a:rPr lang="en-US" smtClean="0"/>
              <a:t>‹#›</a:t>
            </a:fld>
            <a:endParaRPr lang="en-US"/>
          </a:p>
        </p:txBody>
      </p:sp>
    </p:spTree>
    <p:extLst>
      <p:ext uri="{BB962C8B-B14F-4D97-AF65-F5344CB8AC3E}">
        <p14:creationId xmlns:p14="http://schemas.microsoft.com/office/powerpoint/2010/main" val="319230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44373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764790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634939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439446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42092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713624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7E26AE-690C-428F-BB9E-3991EC2C178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194309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FF44CD-4310-4070-BDD3-D1897B0BD92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377933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FF44CD-4310-4070-BDD3-D1897B0BD92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190808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FF44CD-4310-4070-BDD3-D1897B0BD92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62317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FF44CD-4310-4070-BDD3-D1897B0BD92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2894584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FF44CD-4310-4070-BDD3-D1897B0BD92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262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FF44CD-4310-4070-BDD3-D1897B0BD924}"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1950321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FF44CD-4310-4070-BDD3-D1897B0BD924}" type="datetimeFigureOut">
              <a:rPr lang="en-US" smtClean="0"/>
              <a:t>9/16/2018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193310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FF44CD-4310-4070-BDD3-D1897B0BD924}" type="datetimeFigureOut">
              <a:rPr lang="en-US" smtClean="0"/>
              <a:t>9/16/2018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347342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F44CD-4310-4070-BDD3-D1897B0BD924}" type="datetimeFigureOut">
              <a:rPr lang="en-US" smtClean="0"/>
              <a:t>9/16/2018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1270826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FF44CD-4310-4070-BDD3-D1897B0BD924}"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148958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FF44CD-4310-4070-BDD3-D1897B0BD924}"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0F734-B142-4238-9742-9DEEDED152F4}" type="slidenum">
              <a:rPr lang="en-US" smtClean="0"/>
              <a:t>‹#›</a:t>
            </a:fld>
            <a:endParaRPr lang="en-US"/>
          </a:p>
        </p:txBody>
      </p:sp>
    </p:spTree>
    <p:extLst>
      <p:ext uri="{BB962C8B-B14F-4D97-AF65-F5344CB8AC3E}">
        <p14:creationId xmlns:p14="http://schemas.microsoft.com/office/powerpoint/2010/main" val="1049676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FF44CD-4310-4070-BDD3-D1897B0BD924}" type="datetimeFigureOut">
              <a:rPr lang="en-US" smtClean="0"/>
              <a:t>9/16/2018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E0F734-B142-4238-9742-9DEEDED152F4}" type="slidenum">
              <a:rPr lang="en-US" smtClean="0"/>
              <a:t>‹#›</a:t>
            </a:fld>
            <a:endParaRPr lang="en-US"/>
          </a:p>
        </p:txBody>
      </p:sp>
    </p:spTree>
    <p:extLst>
      <p:ext uri="{BB962C8B-B14F-4D97-AF65-F5344CB8AC3E}">
        <p14:creationId xmlns:p14="http://schemas.microsoft.com/office/powerpoint/2010/main" val="846609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29600" cy="1008112"/>
          </a:xfrm>
        </p:spPr>
        <p:txBody>
          <a:bodyPr/>
          <a:lstStyle/>
          <a:p>
            <a:r>
              <a:rPr lang="fa-IR" b="1" dirty="0">
                <a:cs typeface="B Titr" panose="00000700000000000000" pitchFamily="2" charset="-78"/>
              </a:rPr>
              <a:t>تعرفه واردات محصولات زیتون</a:t>
            </a:r>
            <a:endParaRPr lang="en-US" b="1" dirty="0">
              <a:cs typeface="B Titr" panose="00000700000000000000" pitchFamily="2" charset="-78"/>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646093536"/>
              </p:ext>
            </p:extLst>
          </p:nvPr>
        </p:nvGraphicFramePr>
        <p:xfrm>
          <a:off x="0" y="980727"/>
          <a:ext cx="9144000" cy="5877273"/>
        </p:xfrm>
        <a:graphic>
          <a:graphicData uri="http://schemas.openxmlformats.org/drawingml/2006/table">
            <a:tbl>
              <a:tblPr rtl="1" firstRow="1" firstCol="1" bandRow="1">
                <a:tableStyleId>{5C22544A-7EE6-4342-B048-85BDC9FD1C3A}</a:tableStyleId>
              </a:tblPr>
              <a:tblGrid>
                <a:gridCol w="976502">
                  <a:extLst>
                    <a:ext uri="{9D8B030D-6E8A-4147-A177-3AD203B41FA5}">
                      <a16:colId xmlns:a16="http://schemas.microsoft.com/office/drawing/2014/main" xmlns="" val="20000"/>
                    </a:ext>
                  </a:extLst>
                </a:gridCol>
                <a:gridCol w="1819520">
                  <a:extLst>
                    <a:ext uri="{9D8B030D-6E8A-4147-A177-3AD203B41FA5}">
                      <a16:colId xmlns:a16="http://schemas.microsoft.com/office/drawing/2014/main" xmlns="" val="20001"/>
                    </a:ext>
                  </a:extLst>
                </a:gridCol>
                <a:gridCol w="4072339">
                  <a:extLst>
                    <a:ext uri="{9D8B030D-6E8A-4147-A177-3AD203B41FA5}">
                      <a16:colId xmlns:a16="http://schemas.microsoft.com/office/drawing/2014/main" xmlns="" val="20002"/>
                    </a:ext>
                  </a:extLst>
                </a:gridCol>
                <a:gridCol w="991848">
                  <a:extLst>
                    <a:ext uri="{9D8B030D-6E8A-4147-A177-3AD203B41FA5}">
                      <a16:colId xmlns:a16="http://schemas.microsoft.com/office/drawing/2014/main" xmlns="" val="20003"/>
                    </a:ext>
                  </a:extLst>
                </a:gridCol>
                <a:gridCol w="1283791">
                  <a:extLst>
                    <a:ext uri="{9D8B030D-6E8A-4147-A177-3AD203B41FA5}">
                      <a16:colId xmlns:a16="http://schemas.microsoft.com/office/drawing/2014/main" xmlns="" val="20004"/>
                    </a:ext>
                  </a:extLst>
                </a:gridCol>
              </a:tblGrid>
              <a:tr h="351785">
                <a:tc gridSpan="5">
                  <a:txBody>
                    <a:bodyPr/>
                    <a:lstStyle/>
                    <a:p>
                      <a:pPr algn="ctr" rtl="1">
                        <a:lnSpc>
                          <a:spcPct val="115000"/>
                        </a:lnSpc>
                        <a:spcAft>
                          <a:spcPts val="0"/>
                        </a:spcAft>
                      </a:pPr>
                      <a:r>
                        <a:rPr lang="ar-SA" sz="2000" b="1" dirty="0">
                          <a:effectLst/>
                          <a:cs typeface="B Mitra" panose="00000400000000000000" pitchFamily="2" charset="-78"/>
                        </a:rPr>
                        <a:t>عناوین و تعرفه های فرآورده های زیتون- برگرفته از کتاب مقررات و صادرات سال 95</a:t>
                      </a:r>
                      <a:endParaRPr lang="en-US" sz="2000" b="1" dirty="0">
                        <a:effectLst/>
                        <a:latin typeface="Calibri"/>
                        <a:ea typeface="Calibri"/>
                        <a:cs typeface="B Mitra" panose="00000400000000000000" pitchFamily="2" charset="-78"/>
                      </a:endParaRPr>
                    </a:p>
                  </a:txBody>
                  <a:tcPr marL="64371" marR="64371"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633567">
                <a:tc>
                  <a:txBody>
                    <a:bodyPr/>
                    <a:lstStyle/>
                    <a:p>
                      <a:pPr algn="just" rtl="1">
                        <a:lnSpc>
                          <a:spcPct val="115000"/>
                        </a:lnSpc>
                        <a:spcAft>
                          <a:spcPts val="0"/>
                        </a:spcAft>
                      </a:pPr>
                      <a:r>
                        <a:rPr lang="ar-SA" sz="1400" b="1">
                          <a:effectLst/>
                          <a:cs typeface="B Mitra" panose="00000400000000000000" pitchFamily="2" charset="-78"/>
                        </a:rPr>
                        <a:t>شماره تعرفه</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عنوان کالا</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عنوان سرتیتر کالا</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حقوق ورودی</a:t>
                      </a:r>
                      <a:br>
                        <a:rPr lang="ar-SA" sz="1400" b="1" dirty="0">
                          <a:effectLst/>
                          <a:cs typeface="B Mitra" panose="00000400000000000000" pitchFamily="2" charset="-78"/>
                        </a:rPr>
                      </a:br>
                      <a:r>
                        <a:rPr lang="ar-SA" sz="1400" b="1" dirty="0">
                          <a:effectLst/>
                          <a:cs typeface="B Mitra" panose="00000400000000000000" pitchFamily="2" charset="-78"/>
                        </a:rPr>
                        <a:t> (درصد)</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just" rtl="1">
                        <a:lnSpc>
                          <a:spcPct val="115000"/>
                        </a:lnSpc>
                        <a:spcAft>
                          <a:spcPts val="0"/>
                        </a:spcAft>
                      </a:pPr>
                      <a:r>
                        <a:rPr lang="ar-SA" sz="1400" b="1">
                          <a:effectLst/>
                          <a:cs typeface="B Mitra" panose="00000400000000000000" pitchFamily="2" charset="-78"/>
                        </a:rPr>
                        <a:t>توضیحات</a:t>
                      </a:r>
                      <a:endParaRPr lang="en-US" sz="1400" b="1">
                        <a:effectLst/>
                        <a:latin typeface="Calibri"/>
                        <a:ea typeface="Calibri"/>
                        <a:cs typeface="B Mitra" panose="00000400000000000000" pitchFamily="2" charset="-78"/>
                      </a:endParaRPr>
                    </a:p>
                  </a:txBody>
                  <a:tcPr marL="64371" marR="64371" marT="0" marB="0" anchor="ctr"/>
                </a:tc>
                <a:extLst>
                  <a:ext uri="{0D108BD9-81ED-4DB2-BD59-A6C34878D82A}">
                    <a16:rowId xmlns:a16="http://schemas.microsoft.com/office/drawing/2014/main" xmlns="" val="10001"/>
                  </a:ext>
                </a:extLst>
              </a:tr>
              <a:tr h="246250">
                <a:tc>
                  <a:txBody>
                    <a:bodyPr/>
                    <a:lstStyle/>
                    <a:p>
                      <a:pPr algn="just" rtl="1">
                        <a:lnSpc>
                          <a:spcPct val="115000"/>
                        </a:lnSpc>
                        <a:spcAft>
                          <a:spcPts val="0"/>
                        </a:spcAft>
                      </a:pPr>
                      <a:r>
                        <a:rPr lang="en-US" sz="1400" b="1">
                          <a:effectLst/>
                          <a:cs typeface="B Mitra" panose="00000400000000000000" pitchFamily="2" charset="-78"/>
                        </a:rPr>
                        <a:t>07099200</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زیتون </a:t>
                      </a:r>
                      <a:r>
                        <a:rPr lang="en-US" sz="1400" b="1">
                          <a:effectLst/>
                          <a:cs typeface="B Mitra" panose="00000400000000000000" pitchFamily="2" charset="-78"/>
                        </a:rPr>
                        <a:t>squash</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سایر سبزیجات، تازه یا سرد کرده</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dirty="0">
                          <a:effectLst/>
                          <a:cs typeface="B Mitra" panose="00000400000000000000" pitchFamily="2" charset="-78"/>
                        </a:rPr>
                        <a:t>55</a:t>
                      </a:r>
                      <a:endParaRPr lang="en-US" sz="1400" b="1" dirty="0">
                        <a:effectLst/>
                        <a:latin typeface="Calibri"/>
                        <a:ea typeface="Calibri"/>
                        <a:cs typeface="B Mitra" panose="00000400000000000000" pitchFamily="2" charset="-78"/>
                      </a:endParaRPr>
                    </a:p>
                  </a:txBody>
                  <a:tcPr marL="64371" marR="64371" marT="0" marB="0" anchor="ctr"/>
                </a:tc>
                <a:tc rowSpan="3">
                  <a:txBody>
                    <a:bodyPr/>
                    <a:lstStyle/>
                    <a:p>
                      <a:pPr algn="r" rtl="1">
                        <a:lnSpc>
                          <a:spcPct val="115000"/>
                        </a:lnSpc>
                        <a:spcAft>
                          <a:spcPts val="0"/>
                        </a:spcAft>
                      </a:pPr>
                      <a:r>
                        <a:rPr lang="ar-SA" sz="1400" b="1" dirty="0">
                          <a:effectLst/>
                          <a:cs typeface="B Mitra" panose="00000400000000000000" pitchFamily="2" charset="-78"/>
                        </a:rPr>
                        <a:t>واردات</a:t>
                      </a:r>
                      <a:r>
                        <a:rPr lang="fa-IR" sz="1400" b="1" baseline="0" dirty="0">
                          <a:effectLst/>
                          <a:cs typeface="B Mitra" panose="00000400000000000000" pitchFamily="2" charset="-78"/>
                        </a:rPr>
                        <a:t> </a:t>
                      </a:r>
                      <a:r>
                        <a:rPr lang="ar-SA" sz="1400" b="1" dirty="0">
                          <a:effectLst/>
                          <a:cs typeface="B Mitra" panose="00000400000000000000" pitchFamily="2" charset="-78"/>
                        </a:rPr>
                        <a:t>ممنوع است</a:t>
                      </a:r>
                      <a:endParaRPr lang="en-US" sz="1400" b="1" dirty="0">
                        <a:effectLst/>
                        <a:latin typeface="Calibri"/>
                        <a:ea typeface="Calibri"/>
                        <a:cs typeface="B Mitra" panose="00000400000000000000" pitchFamily="2" charset="-78"/>
                      </a:endParaRPr>
                    </a:p>
                  </a:txBody>
                  <a:tcPr marL="64371" marR="64371" marT="0" marB="0" anchor="ctr"/>
                </a:tc>
                <a:extLst>
                  <a:ext uri="{0D108BD9-81ED-4DB2-BD59-A6C34878D82A}">
                    <a16:rowId xmlns:a16="http://schemas.microsoft.com/office/drawing/2014/main" xmlns="" val="10002"/>
                  </a:ext>
                </a:extLst>
              </a:tr>
              <a:tr h="492499">
                <a:tc>
                  <a:txBody>
                    <a:bodyPr/>
                    <a:lstStyle/>
                    <a:p>
                      <a:pPr algn="just" rtl="1">
                        <a:lnSpc>
                          <a:spcPct val="115000"/>
                        </a:lnSpc>
                        <a:spcAft>
                          <a:spcPts val="0"/>
                        </a:spcAft>
                      </a:pPr>
                      <a:r>
                        <a:rPr lang="en-US" sz="1400" b="1">
                          <a:effectLst/>
                          <a:cs typeface="B Mitra" panose="00000400000000000000" pitchFamily="2" charset="-78"/>
                        </a:rPr>
                        <a:t>20057000</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زیتون</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سایر سبزیجات آماده یا محفوظ شده به جزء در سرکه یا جوهر سرکه، یخ نزده، غیر از محصولات مشمول شماره 2006</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dirty="0">
                          <a:effectLst/>
                          <a:cs typeface="B Mitra" panose="00000400000000000000" pitchFamily="2" charset="-78"/>
                        </a:rPr>
                        <a:t>40</a:t>
                      </a:r>
                      <a:endParaRPr lang="en-US" sz="1400" b="1" dirty="0">
                        <a:effectLst/>
                        <a:latin typeface="Calibri"/>
                        <a:ea typeface="Calibri"/>
                        <a:cs typeface="B Mitra" panose="00000400000000000000" pitchFamily="2" charset="-78"/>
                      </a:endParaRPr>
                    </a:p>
                  </a:txBody>
                  <a:tcPr marL="64371" marR="64371" marT="0" marB="0" anchor="ctr"/>
                </a:tc>
                <a:tc vMerge="1">
                  <a:txBody>
                    <a:bodyPr/>
                    <a:lstStyle/>
                    <a:p>
                      <a:endParaRPr lang="en-US"/>
                    </a:p>
                  </a:txBody>
                  <a:tcPr/>
                </a:tc>
                <a:extLst>
                  <a:ext uri="{0D108BD9-81ED-4DB2-BD59-A6C34878D82A}">
                    <a16:rowId xmlns:a16="http://schemas.microsoft.com/office/drawing/2014/main" xmlns="" val="10003"/>
                  </a:ext>
                </a:extLst>
              </a:tr>
              <a:tr h="738749">
                <a:tc>
                  <a:txBody>
                    <a:bodyPr/>
                    <a:lstStyle/>
                    <a:p>
                      <a:pPr algn="just" rtl="1">
                        <a:lnSpc>
                          <a:spcPct val="115000"/>
                        </a:lnSpc>
                        <a:spcAft>
                          <a:spcPts val="0"/>
                        </a:spcAft>
                      </a:pPr>
                      <a:r>
                        <a:rPr lang="en-US" sz="1400" b="1" dirty="0">
                          <a:effectLst/>
                          <a:cs typeface="B Mitra" panose="00000400000000000000" pitchFamily="2" charset="-78"/>
                        </a:rPr>
                        <a:t>07112000</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زیتون</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سبزیجات محفوظ شده بصورت موقت مثلا بوسیله گاز سولفور و یا در آب نمک، در آب گوگردی یا در سایر محلولهای محافظت کننده که به همان حالت قابل مصرف فوری نباشد</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dirty="0">
                          <a:effectLst/>
                          <a:cs typeface="B Mitra" panose="00000400000000000000" pitchFamily="2" charset="-78"/>
                        </a:rPr>
                        <a:t>55</a:t>
                      </a:r>
                      <a:endParaRPr lang="en-US" sz="1400" b="1" dirty="0">
                        <a:effectLst/>
                        <a:latin typeface="Calibri"/>
                        <a:ea typeface="Calibri"/>
                        <a:cs typeface="B Mitra" panose="00000400000000000000" pitchFamily="2" charset="-78"/>
                      </a:endParaRPr>
                    </a:p>
                  </a:txBody>
                  <a:tcPr marL="64371" marR="64371" marT="0" marB="0" anchor="ctr"/>
                </a:tc>
                <a:tc vMerge="1">
                  <a:txBody>
                    <a:bodyPr/>
                    <a:lstStyle/>
                    <a:p>
                      <a:endParaRPr lang="en-US"/>
                    </a:p>
                  </a:txBody>
                  <a:tcPr/>
                </a:tc>
                <a:extLst>
                  <a:ext uri="{0D108BD9-81ED-4DB2-BD59-A6C34878D82A}">
                    <a16:rowId xmlns:a16="http://schemas.microsoft.com/office/drawing/2014/main" xmlns="" val="10004"/>
                  </a:ext>
                </a:extLst>
              </a:tr>
              <a:tr h="492499">
                <a:tc>
                  <a:txBody>
                    <a:bodyPr/>
                    <a:lstStyle/>
                    <a:p>
                      <a:pPr algn="just" rtl="1">
                        <a:lnSpc>
                          <a:spcPct val="115000"/>
                        </a:lnSpc>
                        <a:spcAft>
                          <a:spcPts val="0"/>
                        </a:spcAft>
                      </a:pPr>
                      <a:r>
                        <a:rPr lang="en-US" sz="1400" b="1">
                          <a:effectLst/>
                          <a:cs typeface="B Mitra" panose="00000400000000000000" pitchFamily="2" charset="-78"/>
                        </a:rPr>
                        <a:t>1509</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a:effectLst/>
                          <a:cs typeface="B Mitra" panose="00000400000000000000" pitchFamily="2" charset="-78"/>
                        </a:rPr>
                        <a:t> </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روغن زیتون و اجزاء آن، حتی تصفیه شده ولی از لحاظ شیمیایی تغییر نیافته</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a:effectLst/>
                          <a:cs typeface="B Mitra" panose="00000400000000000000" pitchFamily="2" charset="-78"/>
                        </a:rPr>
                        <a:t> </a:t>
                      </a:r>
                      <a:endParaRPr lang="en-US" sz="1400" b="1">
                        <a:effectLst/>
                        <a:latin typeface="Calibri"/>
                        <a:ea typeface="Calibri"/>
                        <a:cs typeface="B Mitra" panose="00000400000000000000" pitchFamily="2" charset="-78"/>
                      </a:endParaRPr>
                    </a:p>
                  </a:txBody>
                  <a:tcPr marL="64371" marR="64371" marT="0" marB="0" anchor="ctr"/>
                </a:tc>
                <a:tc>
                  <a:txBody>
                    <a:bodyPr/>
                    <a:lstStyle/>
                    <a:p>
                      <a:pPr algn="just" rtl="1">
                        <a:lnSpc>
                          <a:spcPct val="115000"/>
                        </a:lnSpc>
                        <a:spcAft>
                          <a:spcPts val="0"/>
                        </a:spcAft>
                      </a:pPr>
                      <a:r>
                        <a:rPr lang="en-US" sz="1400" b="1" dirty="0">
                          <a:effectLst/>
                          <a:cs typeface="B Mitra" panose="00000400000000000000" pitchFamily="2" charset="-78"/>
                        </a:rPr>
                        <a:t> </a:t>
                      </a:r>
                      <a:endParaRPr lang="en-US" sz="1400" b="1" dirty="0">
                        <a:effectLst/>
                        <a:latin typeface="Calibri"/>
                        <a:ea typeface="Calibri"/>
                        <a:cs typeface="B Mitra" panose="00000400000000000000" pitchFamily="2" charset="-78"/>
                      </a:endParaRPr>
                    </a:p>
                  </a:txBody>
                  <a:tcPr marL="64371" marR="64371" marT="0" marB="0" anchor="ctr"/>
                </a:tc>
                <a:extLst>
                  <a:ext uri="{0D108BD9-81ED-4DB2-BD59-A6C34878D82A}">
                    <a16:rowId xmlns:a16="http://schemas.microsoft.com/office/drawing/2014/main" xmlns="" val="10005"/>
                  </a:ext>
                </a:extLst>
              </a:tr>
              <a:tr h="246250">
                <a:tc>
                  <a:txBody>
                    <a:bodyPr/>
                    <a:lstStyle/>
                    <a:p>
                      <a:pPr algn="just" rtl="1">
                        <a:lnSpc>
                          <a:spcPct val="115000"/>
                        </a:lnSpc>
                        <a:spcAft>
                          <a:spcPts val="0"/>
                        </a:spcAft>
                      </a:pPr>
                      <a:r>
                        <a:rPr lang="en-US" sz="1400" b="1">
                          <a:effectLst/>
                          <a:cs typeface="B Mitra" panose="00000400000000000000" pitchFamily="2" charset="-78"/>
                        </a:rPr>
                        <a:t>15091000</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a:effectLst/>
                          <a:cs typeface="B Mitra" panose="00000400000000000000" pitchFamily="2" charset="-78"/>
                        </a:rPr>
                        <a:t> </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بکر (روغن زیتون)</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a:effectLst/>
                          <a:cs typeface="B Mitra" panose="00000400000000000000" pitchFamily="2" charset="-78"/>
                        </a:rPr>
                        <a:t> </a:t>
                      </a:r>
                      <a:endParaRPr lang="en-US" sz="1400" b="1">
                        <a:effectLst/>
                        <a:latin typeface="Calibri"/>
                        <a:ea typeface="Calibri"/>
                        <a:cs typeface="B Mitra" panose="00000400000000000000" pitchFamily="2" charset="-78"/>
                      </a:endParaRPr>
                    </a:p>
                  </a:txBody>
                  <a:tcPr marL="64371" marR="64371" marT="0" marB="0" anchor="ctr"/>
                </a:tc>
                <a:tc>
                  <a:txBody>
                    <a:bodyPr/>
                    <a:lstStyle/>
                    <a:p>
                      <a:pPr algn="just" rtl="1">
                        <a:lnSpc>
                          <a:spcPct val="115000"/>
                        </a:lnSpc>
                        <a:spcAft>
                          <a:spcPts val="0"/>
                        </a:spcAft>
                      </a:pPr>
                      <a:r>
                        <a:rPr lang="en-US" sz="1400" b="1" dirty="0">
                          <a:effectLst/>
                          <a:cs typeface="B Mitra" panose="00000400000000000000" pitchFamily="2" charset="-78"/>
                        </a:rPr>
                        <a:t> </a:t>
                      </a:r>
                      <a:endParaRPr lang="en-US" sz="1400" b="1" dirty="0">
                        <a:effectLst/>
                        <a:latin typeface="Calibri"/>
                        <a:ea typeface="Calibri"/>
                        <a:cs typeface="B Mitra" panose="00000400000000000000" pitchFamily="2" charset="-78"/>
                      </a:endParaRPr>
                    </a:p>
                  </a:txBody>
                  <a:tcPr marL="64371" marR="64371" marT="0" marB="0" anchor="ctr"/>
                </a:tc>
                <a:extLst>
                  <a:ext uri="{0D108BD9-81ED-4DB2-BD59-A6C34878D82A}">
                    <a16:rowId xmlns:a16="http://schemas.microsoft.com/office/drawing/2014/main" xmlns="" val="10006"/>
                  </a:ext>
                </a:extLst>
              </a:tr>
              <a:tr h="459427">
                <a:tc>
                  <a:txBody>
                    <a:bodyPr/>
                    <a:lstStyle/>
                    <a:p>
                      <a:pPr algn="just" rtl="1">
                        <a:lnSpc>
                          <a:spcPct val="115000"/>
                        </a:lnSpc>
                        <a:spcAft>
                          <a:spcPts val="0"/>
                        </a:spcAft>
                      </a:pPr>
                      <a:r>
                        <a:rPr lang="en-US" sz="1400" b="1">
                          <a:effectLst/>
                          <a:cs typeface="B Mitra" panose="00000400000000000000" pitchFamily="2" charset="-78"/>
                        </a:rPr>
                        <a:t>15091010</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با بسته بندی سه لیتر و کمتر</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بکر (روغن زیتون)</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a:effectLst/>
                          <a:cs typeface="B Mitra" panose="00000400000000000000" pitchFamily="2" charset="-78"/>
                        </a:rPr>
                        <a:t>55</a:t>
                      </a:r>
                      <a:endParaRPr lang="en-US" sz="1400" b="1">
                        <a:effectLst/>
                        <a:latin typeface="Calibri"/>
                        <a:ea typeface="Calibri"/>
                        <a:cs typeface="B Mitra" panose="00000400000000000000" pitchFamily="2" charset="-78"/>
                      </a:endParaRPr>
                    </a:p>
                  </a:txBody>
                  <a:tcPr marL="64371" marR="64371" marT="0" marB="0" anchor="ctr"/>
                </a:tc>
                <a:tc rowSpan="3">
                  <a:txBody>
                    <a:bodyPr/>
                    <a:lstStyle/>
                    <a:p>
                      <a:pPr algn="r" rtl="1">
                        <a:lnSpc>
                          <a:spcPct val="115000"/>
                        </a:lnSpc>
                        <a:spcAft>
                          <a:spcPts val="0"/>
                        </a:spcAft>
                      </a:pPr>
                      <a:r>
                        <a:rPr lang="ar-SA" sz="1400" b="1" dirty="0" smtClean="0">
                          <a:effectLst/>
                          <a:cs typeface="B Mitra" panose="00000400000000000000" pitchFamily="2" charset="-78"/>
                        </a:rPr>
                        <a:t>واردات</a:t>
                      </a:r>
                      <a:r>
                        <a:rPr lang="fa-IR" sz="1400" b="1" dirty="0" smtClean="0">
                          <a:effectLst/>
                          <a:cs typeface="B Mitra" panose="00000400000000000000" pitchFamily="2" charset="-78"/>
                        </a:rPr>
                        <a:t> </a:t>
                      </a:r>
                      <a:r>
                        <a:rPr lang="ar-SA" sz="1400" b="1" dirty="0" smtClean="0">
                          <a:effectLst/>
                          <a:cs typeface="B Mitra" panose="00000400000000000000" pitchFamily="2" charset="-78"/>
                        </a:rPr>
                        <a:t>وفق </a:t>
                      </a:r>
                      <a:r>
                        <a:rPr lang="ar-SA" sz="1400" b="1" dirty="0">
                          <a:effectLst/>
                          <a:cs typeface="B Mitra" panose="00000400000000000000" pitchFamily="2" charset="-78"/>
                        </a:rPr>
                        <a:t>مقررات</a:t>
                      </a:r>
                      <a:br>
                        <a:rPr lang="ar-SA" sz="1400" b="1" dirty="0">
                          <a:effectLst/>
                          <a:cs typeface="B Mitra" panose="00000400000000000000" pitchFamily="2" charset="-78"/>
                        </a:rPr>
                      </a:br>
                      <a:r>
                        <a:rPr lang="ar-SA" sz="1400" b="1" dirty="0">
                          <a:effectLst/>
                          <a:cs typeface="B Mitra" panose="00000400000000000000" pitchFamily="2" charset="-78"/>
                        </a:rPr>
                        <a:t> انجام می پذیرد</a:t>
                      </a:r>
                      <a:endParaRPr lang="en-US" sz="1400" b="1" dirty="0">
                        <a:effectLst/>
                        <a:latin typeface="Calibri"/>
                        <a:ea typeface="Calibri"/>
                        <a:cs typeface="B Mitra" panose="00000400000000000000" pitchFamily="2" charset="-78"/>
                      </a:endParaRPr>
                    </a:p>
                  </a:txBody>
                  <a:tcPr marL="64371" marR="64371" marT="0" marB="0" anchor="ctr"/>
                </a:tc>
                <a:extLst>
                  <a:ext uri="{0D108BD9-81ED-4DB2-BD59-A6C34878D82A}">
                    <a16:rowId xmlns:a16="http://schemas.microsoft.com/office/drawing/2014/main" xmlns="" val="10007"/>
                  </a:ext>
                </a:extLst>
              </a:tr>
              <a:tr h="246250">
                <a:tc>
                  <a:txBody>
                    <a:bodyPr/>
                    <a:lstStyle/>
                    <a:p>
                      <a:pPr algn="just" rtl="1">
                        <a:lnSpc>
                          <a:spcPct val="115000"/>
                        </a:lnSpc>
                        <a:spcAft>
                          <a:spcPts val="0"/>
                        </a:spcAft>
                      </a:pPr>
                      <a:r>
                        <a:rPr lang="en-US" sz="1400" b="1">
                          <a:effectLst/>
                          <a:cs typeface="B Mitra" panose="00000400000000000000" pitchFamily="2" charset="-78"/>
                        </a:rPr>
                        <a:t>15091090</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a:effectLst/>
                          <a:cs typeface="B Mitra" panose="00000400000000000000" pitchFamily="2" charset="-78"/>
                        </a:rPr>
                        <a:t>سایر</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بکر (روغن زیتون)</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dirty="0">
                          <a:effectLst/>
                          <a:cs typeface="B Mitra" panose="00000400000000000000" pitchFamily="2" charset="-78"/>
                        </a:rPr>
                        <a:t>26</a:t>
                      </a:r>
                      <a:endParaRPr lang="en-US" sz="1400" b="1" dirty="0">
                        <a:effectLst/>
                        <a:latin typeface="Calibri"/>
                        <a:ea typeface="Calibri"/>
                        <a:cs typeface="B Mitra" panose="00000400000000000000" pitchFamily="2" charset="-78"/>
                      </a:endParaRPr>
                    </a:p>
                  </a:txBody>
                  <a:tcPr marL="64371" marR="64371" marT="0" marB="0" anchor="ctr"/>
                </a:tc>
                <a:tc vMerge="1">
                  <a:txBody>
                    <a:bodyPr/>
                    <a:lstStyle/>
                    <a:p>
                      <a:endParaRPr lang="en-US"/>
                    </a:p>
                  </a:txBody>
                  <a:tcPr/>
                </a:tc>
                <a:extLst>
                  <a:ext uri="{0D108BD9-81ED-4DB2-BD59-A6C34878D82A}">
                    <a16:rowId xmlns:a16="http://schemas.microsoft.com/office/drawing/2014/main" xmlns="" val="10008"/>
                  </a:ext>
                </a:extLst>
              </a:tr>
              <a:tr h="1969997">
                <a:tc>
                  <a:txBody>
                    <a:bodyPr/>
                    <a:lstStyle/>
                    <a:p>
                      <a:pPr algn="just" rtl="1">
                        <a:lnSpc>
                          <a:spcPct val="115000"/>
                        </a:lnSpc>
                        <a:spcAft>
                          <a:spcPts val="0"/>
                        </a:spcAft>
                      </a:pPr>
                      <a:r>
                        <a:rPr lang="en-US" sz="1400" b="1">
                          <a:effectLst/>
                          <a:cs typeface="B Mitra" panose="00000400000000000000" pitchFamily="2" charset="-78"/>
                        </a:rPr>
                        <a:t>15100000</a:t>
                      </a:r>
                      <a:endParaRPr lang="en-US" sz="1400" b="1">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سایر روغنها و اجزاء آنها که منحصرا از زیتون بدست می آید، حتی تصفیه شده ولی از لحاظ شیمیایی تغییر نیافته و مخلوط این روغن ها یا اجزاء آنها با روغن ها یا اجزاء روغن های مشمول شماره 1509</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ar-SA" sz="1400" b="1" dirty="0">
                          <a:effectLst/>
                          <a:cs typeface="B Mitra" panose="00000400000000000000" pitchFamily="2" charset="-78"/>
                        </a:rPr>
                        <a:t>سایر روغنها و اجزاء آنها که منحصرا از زیتون بدست می آید، حتی تصفیه شده ولی از لحاظ شیمیایی تغییر نیافته و مخلوط این روغن ها یا اجزاء آنها با روغن ها یا اجزاء روغن های مشمول شماره 1509</a:t>
                      </a:r>
                      <a:endParaRPr lang="en-US" sz="1400" b="1" dirty="0">
                        <a:effectLst/>
                        <a:latin typeface="Calibri"/>
                        <a:ea typeface="Calibri"/>
                        <a:cs typeface="B Mitra" panose="00000400000000000000" pitchFamily="2" charset="-78"/>
                      </a:endParaRPr>
                    </a:p>
                  </a:txBody>
                  <a:tcPr marL="64371" marR="64371" marT="0" marB="0" anchor="ctr"/>
                </a:tc>
                <a:tc>
                  <a:txBody>
                    <a:bodyPr/>
                    <a:lstStyle/>
                    <a:p>
                      <a:pPr algn="r" rtl="1">
                        <a:lnSpc>
                          <a:spcPct val="115000"/>
                        </a:lnSpc>
                        <a:spcAft>
                          <a:spcPts val="0"/>
                        </a:spcAft>
                      </a:pPr>
                      <a:r>
                        <a:rPr lang="en-US" sz="1400" b="1" dirty="0">
                          <a:effectLst/>
                          <a:cs typeface="B Mitra" panose="00000400000000000000" pitchFamily="2" charset="-78"/>
                        </a:rPr>
                        <a:t>32</a:t>
                      </a:r>
                      <a:endParaRPr lang="en-US" sz="1400" b="1" dirty="0">
                        <a:effectLst/>
                        <a:latin typeface="Calibri"/>
                        <a:ea typeface="Calibri"/>
                        <a:cs typeface="B Mitra" panose="00000400000000000000" pitchFamily="2" charset="-78"/>
                      </a:endParaRPr>
                    </a:p>
                  </a:txBody>
                  <a:tcPr marL="64371" marR="64371" marT="0" marB="0" anchor="ctr"/>
                </a:tc>
                <a:tc vMerge="1">
                  <a:txBody>
                    <a:bodyPr/>
                    <a:lstStyle/>
                    <a:p>
                      <a:endParaRPr lang="en-US"/>
                    </a:p>
                  </a:txBody>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121665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fa-IR" b="1" dirty="0">
                <a:cs typeface="B Mitra" panose="00000400000000000000" pitchFamily="2" charset="-78"/>
              </a:rPr>
              <a:t>تعرفه های جهانی روغن و کنسرو زیتون</a:t>
            </a:r>
            <a:endParaRPr lang="en-US" b="1" dirty="0">
              <a:cs typeface="B Mitra"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652936561"/>
              </p:ext>
            </p:extLst>
          </p:nvPr>
        </p:nvGraphicFramePr>
        <p:xfrm>
          <a:off x="395536" y="1052736"/>
          <a:ext cx="8280920" cy="5474611"/>
        </p:xfrm>
        <a:graphic>
          <a:graphicData uri="http://schemas.openxmlformats.org/drawingml/2006/table">
            <a:tbl>
              <a:tblPr>
                <a:tableStyleId>{9DCAF9ED-07DC-4A11-8D7F-57B35C25682E}</a:tableStyleId>
              </a:tblPr>
              <a:tblGrid>
                <a:gridCol w="1008112">
                  <a:extLst>
                    <a:ext uri="{9D8B030D-6E8A-4147-A177-3AD203B41FA5}">
                      <a16:colId xmlns:a16="http://schemas.microsoft.com/office/drawing/2014/main" xmlns="" val="20000"/>
                    </a:ext>
                  </a:extLst>
                </a:gridCol>
                <a:gridCol w="5975796">
                  <a:extLst>
                    <a:ext uri="{9D8B030D-6E8A-4147-A177-3AD203B41FA5}">
                      <a16:colId xmlns:a16="http://schemas.microsoft.com/office/drawing/2014/main" xmlns="" val="20001"/>
                    </a:ext>
                  </a:extLst>
                </a:gridCol>
                <a:gridCol w="1297012">
                  <a:extLst>
                    <a:ext uri="{9D8B030D-6E8A-4147-A177-3AD203B41FA5}">
                      <a16:colId xmlns:a16="http://schemas.microsoft.com/office/drawing/2014/main" xmlns="" val="20002"/>
                    </a:ext>
                  </a:extLst>
                </a:gridCol>
              </a:tblGrid>
              <a:tr h="503877">
                <a:tc>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Product code</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Product description</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Total ad valorem equivalent tariff</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0"/>
                  </a:ext>
                </a:extLst>
              </a:tr>
              <a:tr h="111230">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070992</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Fresh or chilled olives</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3.78%</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1"/>
                  </a:ext>
                </a:extLst>
              </a:tr>
              <a:tr h="299211">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071120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err="1">
                          <a:effectLst/>
                          <a:latin typeface="Times New Roman" panose="02020603050405020304" pitchFamily="18" charset="0"/>
                          <a:cs typeface="Times New Roman" panose="02020603050405020304" pitchFamily="18" charset="0"/>
                        </a:rPr>
                        <a:t>Olives,provisionally</a:t>
                      </a:r>
                      <a:r>
                        <a:rPr lang="en-US" sz="1600" b="1" u="none" strike="noStrike" dirty="0">
                          <a:effectLst/>
                          <a:latin typeface="Times New Roman" panose="02020603050405020304" pitchFamily="18" charset="0"/>
                          <a:cs typeface="Times New Roman" panose="02020603050405020304" pitchFamily="18" charset="0"/>
                        </a:rPr>
                        <a:t> </a:t>
                      </a:r>
                      <a:r>
                        <a:rPr lang="en-US" sz="1600" b="1" u="none" strike="noStrike" dirty="0" err="1">
                          <a:effectLst/>
                          <a:latin typeface="Times New Roman" panose="02020603050405020304" pitchFamily="18" charset="0"/>
                          <a:cs typeface="Times New Roman" panose="02020603050405020304" pitchFamily="18" charset="0"/>
                        </a:rPr>
                        <a:t>preservd</a:t>
                      </a:r>
                      <a:r>
                        <a:rPr lang="en-US" sz="1600" b="1" u="none" strike="noStrike" dirty="0">
                          <a:effectLst/>
                          <a:latin typeface="Times New Roman" panose="02020603050405020304" pitchFamily="18" charset="0"/>
                          <a:cs typeface="Times New Roman" panose="02020603050405020304" pitchFamily="18" charset="0"/>
                        </a:rPr>
                        <a:t> but </a:t>
                      </a:r>
                      <a:r>
                        <a:rPr lang="en-US" sz="1600" b="1" u="none" strike="noStrike" dirty="0" err="1">
                          <a:effectLst/>
                          <a:latin typeface="Times New Roman" panose="02020603050405020304" pitchFamily="18" charset="0"/>
                          <a:cs typeface="Times New Roman" panose="02020603050405020304" pitchFamily="18" charset="0"/>
                        </a:rPr>
                        <a:t>nt</a:t>
                      </a:r>
                      <a:r>
                        <a:rPr lang="en-US" sz="1600" b="1" u="none" strike="noStrike" dirty="0">
                          <a:effectLst/>
                          <a:latin typeface="Times New Roman" panose="02020603050405020304" pitchFamily="18" charset="0"/>
                          <a:cs typeface="Times New Roman" panose="02020603050405020304" pitchFamily="18" charset="0"/>
                        </a:rPr>
                        <a:t> suitable f immediate consumption</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3.67%</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2"/>
                  </a:ext>
                </a:extLst>
              </a:tr>
              <a:tr h="690745">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150910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Virgin olive oil and its fractions obtained from the fruit of the olive tree solely by mechanical or other physical means under conditions that do not lead to deterioration of the oil</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43.25%</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3"/>
                  </a:ext>
                </a:extLst>
              </a:tr>
              <a:tr h="299211">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150990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Olive oil and its fractions refined but not chemically modified</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41.53%</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4"/>
                  </a:ext>
                </a:extLst>
              </a:tr>
              <a:tr h="690745">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151000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Other oils and their fractions, obtained solely from olives, whether or not refined, but not chemically modified, incl. blends of these oils or fractions with oils or fractions of heading 1509</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103.08%</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5"/>
                  </a:ext>
                </a:extLst>
              </a:tr>
              <a:tr h="299211">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200570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Olives, prepared or preserved otherwise than by vinegar or acetic acid (excl. frozen)</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6"/>
                  </a:ext>
                </a:extLst>
              </a:tr>
              <a:tr h="1375929">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200599</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Vegetables and mixtures of vegetables, prepared or preserved otherwise than by vinegar, non-frozen (excl. preserved by sugar, homogenised vegetables of subheading 2005.10, and tomatoes, mushrooms, truffles, potatoes, peas Pisum sativum", beans "Vigna, Phaseolus", asparagus, olives, sweetcorn "Zea Mays var. Saccharata" and bamboo shoots, unmixed)"</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2.13%</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7"/>
                  </a:ext>
                </a:extLst>
              </a:tr>
              <a:tr h="299211">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200600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Fruit,nut,fruit-peel&amp;pts of plant presvd by sugar (draind,glacû/cryst)</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20.31%</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509" marR="5509" marT="5509" marB="0" anchor="b"/>
                </a:tc>
                <a:extLst>
                  <a:ext uri="{0D108BD9-81ED-4DB2-BD59-A6C34878D82A}">
                    <a16:rowId xmlns:a16="http://schemas.microsoft.com/office/drawing/2014/main" xmlns="" val="10008"/>
                  </a:ext>
                </a:extLst>
              </a:tr>
            </a:tbl>
          </a:graphicData>
        </a:graphic>
      </p:graphicFrame>
      <p:sp>
        <p:nvSpPr>
          <p:cNvPr id="6" name="TextBox 5"/>
          <p:cNvSpPr txBox="1"/>
          <p:nvPr/>
        </p:nvSpPr>
        <p:spPr>
          <a:xfrm>
            <a:off x="107504" y="692696"/>
            <a:ext cx="1080120" cy="400110"/>
          </a:xfrm>
          <a:prstGeom prst="rect">
            <a:avLst/>
          </a:prstGeom>
          <a:noFill/>
        </p:spPr>
        <p:txBody>
          <a:bodyPr wrap="square" rtlCol="0">
            <a:spAutoFit/>
          </a:bodyPr>
          <a:lstStyle/>
          <a:p>
            <a:pPr algn="ctr"/>
            <a:r>
              <a:rPr lang="en-US" sz="2000" b="1" dirty="0">
                <a:solidFill>
                  <a:srgbClr val="FFFF00"/>
                </a:solidFill>
                <a:latin typeface="Times New Roman" panose="02020603050405020304" pitchFamily="18" charset="0"/>
                <a:cs typeface="Times New Roman" panose="02020603050405020304" pitchFamily="18" charset="0"/>
              </a:rPr>
              <a:t>Spain</a:t>
            </a:r>
          </a:p>
        </p:txBody>
      </p:sp>
    </p:spTree>
    <p:extLst>
      <p:ext uri="{BB962C8B-B14F-4D97-AF65-F5344CB8AC3E}">
        <p14:creationId xmlns:p14="http://schemas.microsoft.com/office/powerpoint/2010/main" val="2183446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504" y="76562"/>
            <a:ext cx="1080120" cy="400110"/>
          </a:xfrm>
          <a:prstGeom prst="rect">
            <a:avLst/>
          </a:prstGeom>
          <a:noFill/>
        </p:spPr>
        <p:txBody>
          <a:bodyPr wrap="square" rtlCol="0">
            <a:spAutoFit/>
          </a:bodyPr>
          <a:lstStyle/>
          <a:p>
            <a:pPr algn="ctr"/>
            <a:r>
              <a:rPr lang="en-US" sz="2000" b="1" dirty="0">
                <a:solidFill>
                  <a:srgbClr val="FFFF00"/>
                </a:solidFill>
                <a:latin typeface="Times New Roman" panose="02020603050405020304" pitchFamily="18" charset="0"/>
                <a:cs typeface="Times New Roman" panose="02020603050405020304" pitchFamily="18" charset="0"/>
              </a:rPr>
              <a:t>Italy</a:t>
            </a:r>
          </a:p>
        </p:txBody>
      </p:sp>
      <p:graphicFrame>
        <p:nvGraphicFramePr>
          <p:cNvPr id="7" name="Table 6"/>
          <p:cNvGraphicFramePr>
            <a:graphicFrameLocks noGrp="1"/>
          </p:cNvGraphicFramePr>
          <p:nvPr>
            <p:extLst>
              <p:ext uri="{D42A27DB-BD31-4B8C-83A1-F6EECF244321}">
                <p14:modId xmlns:p14="http://schemas.microsoft.com/office/powerpoint/2010/main" val="2108435841"/>
              </p:ext>
            </p:extLst>
          </p:nvPr>
        </p:nvGraphicFramePr>
        <p:xfrm>
          <a:off x="323529" y="487804"/>
          <a:ext cx="8496943" cy="5984415"/>
        </p:xfrm>
        <a:graphic>
          <a:graphicData uri="http://schemas.openxmlformats.org/drawingml/2006/table">
            <a:tbl>
              <a:tblPr>
                <a:tableStyleId>{10A1B5D5-9B99-4C35-A422-299274C87663}</a:tableStyleId>
              </a:tblPr>
              <a:tblGrid>
                <a:gridCol w="1008111">
                  <a:extLst>
                    <a:ext uri="{9D8B030D-6E8A-4147-A177-3AD203B41FA5}">
                      <a16:colId xmlns:a16="http://schemas.microsoft.com/office/drawing/2014/main" xmlns="" val="20000"/>
                    </a:ext>
                  </a:extLst>
                </a:gridCol>
                <a:gridCol w="5832648">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tblGrid>
              <a:tr h="465706">
                <a:tc>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Product code</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Product description</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Total ad valorem equivalent tariff</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0"/>
                  </a:ext>
                </a:extLst>
              </a:tr>
              <a:tr h="240881">
                <a:tc>
                  <a:txBody>
                    <a:bodyPr/>
                    <a:lstStyle/>
                    <a:p>
                      <a:pPr algn="ctr" fontAlgn="b"/>
                      <a:r>
                        <a:rPr lang="en-US" sz="1600" b="1" u="none" strike="noStrike" dirty="0">
                          <a:effectLst/>
                          <a:latin typeface="Times New Roman" panose="02020603050405020304" pitchFamily="18" charset="0"/>
                          <a:cs typeface="Times New Roman" panose="02020603050405020304" pitchFamily="18" charset="0"/>
                        </a:rPr>
                        <a:t>070992</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Fresh or chilled olives</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3.78%</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1"/>
                  </a:ext>
                </a:extLst>
              </a:tr>
              <a:tr h="476142">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071120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err="1">
                          <a:effectLst/>
                          <a:latin typeface="Times New Roman" panose="02020603050405020304" pitchFamily="18" charset="0"/>
                          <a:cs typeface="Times New Roman" panose="02020603050405020304" pitchFamily="18" charset="0"/>
                        </a:rPr>
                        <a:t>Olives,provisionally</a:t>
                      </a:r>
                      <a:r>
                        <a:rPr lang="en-US" sz="1600" b="1" u="none" strike="noStrike" dirty="0">
                          <a:effectLst/>
                          <a:latin typeface="Times New Roman" panose="02020603050405020304" pitchFamily="18" charset="0"/>
                          <a:cs typeface="Times New Roman" panose="02020603050405020304" pitchFamily="18" charset="0"/>
                        </a:rPr>
                        <a:t> </a:t>
                      </a:r>
                      <a:r>
                        <a:rPr lang="en-US" sz="1600" b="1" u="none" strike="noStrike" dirty="0" err="1">
                          <a:effectLst/>
                          <a:latin typeface="Times New Roman" panose="02020603050405020304" pitchFamily="18" charset="0"/>
                          <a:cs typeface="Times New Roman" panose="02020603050405020304" pitchFamily="18" charset="0"/>
                        </a:rPr>
                        <a:t>preservd</a:t>
                      </a:r>
                      <a:r>
                        <a:rPr lang="en-US" sz="1600" b="1" u="none" strike="noStrike" dirty="0">
                          <a:effectLst/>
                          <a:latin typeface="Times New Roman" panose="02020603050405020304" pitchFamily="18" charset="0"/>
                          <a:cs typeface="Times New Roman" panose="02020603050405020304" pitchFamily="18" charset="0"/>
                        </a:rPr>
                        <a:t> but </a:t>
                      </a:r>
                      <a:r>
                        <a:rPr lang="en-US" sz="1600" b="1" u="none" strike="noStrike" dirty="0" err="1">
                          <a:effectLst/>
                          <a:latin typeface="Times New Roman" panose="02020603050405020304" pitchFamily="18" charset="0"/>
                          <a:cs typeface="Times New Roman" panose="02020603050405020304" pitchFamily="18" charset="0"/>
                        </a:rPr>
                        <a:t>nt</a:t>
                      </a:r>
                      <a:r>
                        <a:rPr lang="en-US" sz="1600" b="1" u="none" strike="noStrike" dirty="0">
                          <a:effectLst/>
                          <a:latin typeface="Times New Roman" panose="02020603050405020304" pitchFamily="18" charset="0"/>
                          <a:cs typeface="Times New Roman" panose="02020603050405020304" pitchFamily="18" charset="0"/>
                        </a:rPr>
                        <a:t> suitable f immediate consumption</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3.67%</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2"/>
                  </a:ext>
                </a:extLst>
              </a:tr>
              <a:tr h="798644">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150910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a:effectLst/>
                          <a:latin typeface="Times New Roman" panose="02020603050405020304" pitchFamily="18" charset="0"/>
                          <a:cs typeface="Times New Roman" panose="02020603050405020304" pitchFamily="18" charset="0"/>
                        </a:rPr>
                        <a:t>Virgin olive oil and its fractions obtained from the fruit of the olive tree solely by mechanical or other physical means under conditions that do not lead to deterioration of the oil</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43.25%</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3"/>
                  </a:ext>
                </a:extLst>
              </a:tr>
              <a:tr h="447741">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150990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Olive oil and its fractions refined but not chemically modified</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41.53%</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4"/>
                  </a:ext>
                </a:extLst>
              </a:tr>
              <a:tr h="925914">
                <a:tc>
                  <a:txBody>
                    <a:bodyPr/>
                    <a:lstStyle/>
                    <a:p>
                      <a:pPr algn="ctr" fontAlgn="b"/>
                      <a:r>
                        <a:rPr lang="en-US" sz="1600" b="1" u="none" strike="noStrike" dirty="0">
                          <a:effectLst/>
                          <a:latin typeface="Times New Roman" panose="02020603050405020304" pitchFamily="18" charset="0"/>
                          <a:cs typeface="Times New Roman" panose="02020603050405020304" pitchFamily="18" charset="0"/>
                        </a:rPr>
                        <a:t>151000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Other oils and their fractions, obtained solely from olives, whether or not refined, but not chemically modified, incl. blends of these oils or fractions with oils or fractions of heading 1509</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103.08%</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5"/>
                  </a:ext>
                </a:extLst>
              </a:tr>
              <a:tr h="476142">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200570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Olives, prepared or preserved otherwise than by vinegar or acetic acid (excl. frozen)</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6"/>
                  </a:ext>
                </a:extLst>
              </a:tr>
              <a:tr h="1616226">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200599</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latin typeface="Times New Roman" panose="02020603050405020304" pitchFamily="18" charset="0"/>
                          <a:cs typeface="Times New Roman" panose="02020603050405020304" pitchFamily="18" charset="0"/>
                        </a:rPr>
                        <a:t>Vegetables and mixtures of vegetables, prepared or preserved otherwise than by vinegar, non-frozen (excl. preserved by sugar, </a:t>
                      </a:r>
                      <a:r>
                        <a:rPr lang="en-US" sz="1600" b="1" u="none" strike="noStrike" dirty="0" err="1">
                          <a:effectLst/>
                          <a:latin typeface="Times New Roman" panose="02020603050405020304" pitchFamily="18" charset="0"/>
                          <a:cs typeface="Times New Roman" panose="02020603050405020304" pitchFamily="18" charset="0"/>
                        </a:rPr>
                        <a:t>homogenised</a:t>
                      </a:r>
                      <a:r>
                        <a:rPr lang="en-US" sz="1600" b="1" u="none" strike="noStrike" dirty="0">
                          <a:effectLst/>
                          <a:latin typeface="Times New Roman" panose="02020603050405020304" pitchFamily="18" charset="0"/>
                          <a:cs typeface="Times New Roman" panose="02020603050405020304" pitchFamily="18" charset="0"/>
                        </a:rPr>
                        <a:t> vegetables of subheading 2005.10, and tomatoes, mushrooms, truffles, potatoes, peas </a:t>
                      </a:r>
                      <a:r>
                        <a:rPr lang="en-US" sz="1600" b="1" u="none" strike="noStrike" dirty="0" err="1">
                          <a:effectLst/>
                          <a:latin typeface="Times New Roman" panose="02020603050405020304" pitchFamily="18" charset="0"/>
                          <a:cs typeface="Times New Roman" panose="02020603050405020304" pitchFamily="18" charset="0"/>
                        </a:rPr>
                        <a:t>Pisum</a:t>
                      </a:r>
                      <a:r>
                        <a:rPr lang="en-US" sz="1600" b="1" u="none" strike="noStrike" dirty="0">
                          <a:effectLst/>
                          <a:latin typeface="Times New Roman" panose="02020603050405020304" pitchFamily="18" charset="0"/>
                          <a:cs typeface="Times New Roman" panose="02020603050405020304" pitchFamily="18" charset="0"/>
                        </a:rPr>
                        <a:t> </a:t>
                      </a:r>
                      <a:r>
                        <a:rPr lang="en-US" sz="1600" b="1" u="none" strike="noStrike" dirty="0" err="1">
                          <a:effectLst/>
                          <a:latin typeface="Times New Roman" panose="02020603050405020304" pitchFamily="18" charset="0"/>
                          <a:cs typeface="Times New Roman" panose="02020603050405020304" pitchFamily="18" charset="0"/>
                        </a:rPr>
                        <a:t>sativum</a:t>
                      </a:r>
                      <a:r>
                        <a:rPr lang="en-US" sz="1600" b="1" u="none" strike="noStrike" dirty="0">
                          <a:effectLst/>
                          <a:latin typeface="Times New Roman" panose="02020603050405020304" pitchFamily="18" charset="0"/>
                          <a:cs typeface="Times New Roman" panose="02020603050405020304" pitchFamily="18" charset="0"/>
                        </a:rPr>
                        <a:t>", beans "</a:t>
                      </a:r>
                      <a:r>
                        <a:rPr lang="en-US" sz="1600" b="1" u="none" strike="noStrike" dirty="0" err="1">
                          <a:effectLst/>
                          <a:latin typeface="Times New Roman" panose="02020603050405020304" pitchFamily="18" charset="0"/>
                          <a:cs typeface="Times New Roman" panose="02020603050405020304" pitchFamily="18" charset="0"/>
                        </a:rPr>
                        <a:t>Vigna</a:t>
                      </a:r>
                      <a:r>
                        <a:rPr lang="en-US" sz="1600" b="1" u="none" strike="noStrike" dirty="0">
                          <a:effectLst/>
                          <a:latin typeface="Times New Roman" panose="02020603050405020304" pitchFamily="18" charset="0"/>
                          <a:cs typeface="Times New Roman" panose="02020603050405020304" pitchFamily="18" charset="0"/>
                        </a:rPr>
                        <a:t>, </a:t>
                      </a:r>
                      <a:r>
                        <a:rPr lang="en-US" sz="1600" b="1" u="none" strike="noStrike" dirty="0" err="1">
                          <a:effectLst/>
                          <a:latin typeface="Times New Roman" panose="02020603050405020304" pitchFamily="18" charset="0"/>
                          <a:cs typeface="Times New Roman" panose="02020603050405020304" pitchFamily="18" charset="0"/>
                        </a:rPr>
                        <a:t>Phaseolus</a:t>
                      </a:r>
                      <a:r>
                        <a:rPr lang="en-US" sz="1600" b="1" u="none" strike="noStrike" dirty="0">
                          <a:effectLst/>
                          <a:latin typeface="Times New Roman" panose="02020603050405020304" pitchFamily="18" charset="0"/>
                          <a:cs typeface="Times New Roman" panose="02020603050405020304" pitchFamily="18" charset="0"/>
                        </a:rPr>
                        <a:t>", asparagus, olives, </a:t>
                      </a:r>
                      <a:r>
                        <a:rPr lang="en-US" sz="1600" b="1" u="none" strike="noStrike" dirty="0" err="1">
                          <a:effectLst/>
                          <a:latin typeface="Times New Roman" panose="02020603050405020304" pitchFamily="18" charset="0"/>
                          <a:cs typeface="Times New Roman" panose="02020603050405020304" pitchFamily="18" charset="0"/>
                        </a:rPr>
                        <a:t>sweetcorn</a:t>
                      </a:r>
                      <a:r>
                        <a:rPr lang="en-US" sz="1600" b="1" u="none" strike="noStrike" dirty="0">
                          <a:effectLst/>
                          <a:latin typeface="Times New Roman" panose="02020603050405020304" pitchFamily="18" charset="0"/>
                          <a:cs typeface="Times New Roman" panose="02020603050405020304" pitchFamily="18" charset="0"/>
                        </a:rPr>
                        <a:t> "</a:t>
                      </a:r>
                      <a:r>
                        <a:rPr lang="en-US" sz="1600" b="1" u="none" strike="noStrike" dirty="0" err="1">
                          <a:effectLst/>
                          <a:latin typeface="Times New Roman" panose="02020603050405020304" pitchFamily="18" charset="0"/>
                          <a:cs typeface="Times New Roman" panose="02020603050405020304" pitchFamily="18" charset="0"/>
                        </a:rPr>
                        <a:t>Zea</a:t>
                      </a:r>
                      <a:r>
                        <a:rPr lang="en-US" sz="1600" b="1" u="none" strike="noStrike" dirty="0">
                          <a:effectLst/>
                          <a:latin typeface="Times New Roman" panose="02020603050405020304" pitchFamily="18" charset="0"/>
                          <a:cs typeface="Times New Roman" panose="02020603050405020304" pitchFamily="18" charset="0"/>
                        </a:rPr>
                        <a:t> Mays var. </a:t>
                      </a:r>
                      <a:r>
                        <a:rPr lang="en-US" sz="1600" b="1" u="none" strike="noStrike" dirty="0" err="1">
                          <a:effectLst/>
                          <a:latin typeface="Times New Roman" panose="02020603050405020304" pitchFamily="18" charset="0"/>
                          <a:cs typeface="Times New Roman" panose="02020603050405020304" pitchFamily="18" charset="0"/>
                        </a:rPr>
                        <a:t>Saccharata</a:t>
                      </a:r>
                      <a:r>
                        <a:rPr lang="en-US" sz="1600" b="1" u="none" strike="noStrike" dirty="0">
                          <a:effectLst/>
                          <a:latin typeface="Times New Roman" panose="02020603050405020304" pitchFamily="18" charset="0"/>
                          <a:cs typeface="Times New Roman" panose="02020603050405020304" pitchFamily="18" charset="0"/>
                        </a:rPr>
                        <a:t>" and bamboo shoots, unmixed)"</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a:effectLst/>
                          <a:latin typeface="Times New Roman" panose="02020603050405020304" pitchFamily="18" charset="0"/>
                          <a:cs typeface="Times New Roman" panose="02020603050405020304" pitchFamily="18" charset="0"/>
                        </a:rPr>
                        <a:t>2.13%</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7"/>
                  </a:ext>
                </a:extLst>
              </a:tr>
              <a:tr h="476142">
                <a:tc>
                  <a:txBody>
                    <a:bodyPr/>
                    <a:lstStyle/>
                    <a:p>
                      <a:pPr algn="ctr" fontAlgn="b"/>
                      <a:r>
                        <a:rPr lang="en-US" sz="1600" b="1" u="none" strike="noStrike" dirty="0">
                          <a:effectLst/>
                          <a:latin typeface="Times New Roman" panose="02020603050405020304" pitchFamily="18" charset="0"/>
                          <a:cs typeface="Times New Roman" panose="02020603050405020304" pitchFamily="18" charset="0"/>
                        </a:rPr>
                        <a:t>200600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err="1">
                          <a:effectLst/>
                          <a:latin typeface="Times New Roman" panose="02020603050405020304" pitchFamily="18" charset="0"/>
                          <a:cs typeface="Times New Roman" panose="02020603050405020304" pitchFamily="18" charset="0"/>
                        </a:rPr>
                        <a:t>Fruit,nut,fruit-peel&amp;pts</a:t>
                      </a:r>
                      <a:r>
                        <a:rPr lang="en-US" sz="1600" b="1" u="none" strike="noStrike" dirty="0">
                          <a:effectLst/>
                          <a:latin typeface="Times New Roman" panose="02020603050405020304" pitchFamily="18" charset="0"/>
                          <a:cs typeface="Times New Roman" panose="02020603050405020304" pitchFamily="18" charset="0"/>
                        </a:rPr>
                        <a:t> of plant </a:t>
                      </a:r>
                      <a:r>
                        <a:rPr lang="en-US" sz="1600" b="1" u="none" strike="noStrike" dirty="0" err="1">
                          <a:effectLst/>
                          <a:latin typeface="Times New Roman" panose="02020603050405020304" pitchFamily="18" charset="0"/>
                          <a:cs typeface="Times New Roman" panose="02020603050405020304" pitchFamily="18" charset="0"/>
                        </a:rPr>
                        <a:t>presvd</a:t>
                      </a:r>
                      <a:r>
                        <a:rPr lang="en-US" sz="1600" b="1" u="none" strike="noStrike" dirty="0">
                          <a:effectLst/>
                          <a:latin typeface="Times New Roman" panose="02020603050405020304" pitchFamily="18" charset="0"/>
                          <a:cs typeface="Times New Roman" panose="02020603050405020304" pitchFamily="18" charset="0"/>
                        </a:rPr>
                        <a:t> by sugar (</a:t>
                      </a:r>
                      <a:r>
                        <a:rPr lang="en-US" sz="1600" b="1" u="none" strike="noStrike" dirty="0" err="1">
                          <a:effectLst/>
                          <a:latin typeface="Times New Roman" panose="02020603050405020304" pitchFamily="18" charset="0"/>
                          <a:cs typeface="Times New Roman" panose="02020603050405020304" pitchFamily="18" charset="0"/>
                        </a:rPr>
                        <a:t>draind,glacû</a:t>
                      </a:r>
                      <a:r>
                        <a:rPr lang="en-US" sz="1600" b="1" u="none" strike="noStrike" dirty="0">
                          <a:effectLst/>
                          <a:latin typeface="Times New Roman" panose="02020603050405020304" pitchFamily="18" charset="0"/>
                          <a:cs typeface="Times New Roman" panose="02020603050405020304" pitchFamily="18" charset="0"/>
                        </a:rPr>
                        <a:t>/</a:t>
                      </a:r>
                      <a:r>
                        <a:rPr lang="en-US" sz="1600" b="1" u="none" strike="noStrike" dirty="0" err="1">
                          <a:effectLst/>
                          <a:latin typeface="Times New Roman" panose="02020603050405020304" pitchFamily="18" charset="0"/>
                          <a:cs typeface="Times New Roman" panose="02020603050405020304" pitchFamily="18" charset="0"/>
                        </a:rPr>
                        <a:t>cryst</a:t>
                      </a:r>
                      <a:r>
                        <a:rPr lang="en-US" sz="1600" b="1" u="none" strike="noStrike" dirty="0">
                          <a:effectLst/>
                          <a:latin typeface="Times New Roman" panose="02020603050405020304" pitchFamily="18" charset="0"/>
                          <a:cs typeface="Times New Roman" panose="02020603050405020304" pitchFamily="18" charset="0"/>
                        </a:rPr>
                        <a:t>)</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latin typeface="Times New Roman" panose="02020603050405020304" pitchFamily="18" charset="0"/>
                          <a:cs typeface="Times New Roman" panose="02020603050405020304" pitchFamily="18" charset="0"/>
                        </a:rPr>
                        <a:t>20.31%</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333099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19308649"/>
              </p:ext>
            </p:extLst>
          </p:nvPr>
        </p:nvGraphicFramePr>
        <p:xfrm>
          <a:off x="323528" y="403538"/>
          <a:ext cx="8424936" cy="6085131"/>
        </p:xfrm>
        <a:graphic>
          <a:graphicData uri="http://schemas.openxmlformats.org/drawingml/2006/table">
            <a:tbl>
              <a:tblPr>
                <a:tableStyleId>{9DCAF9ED-07DC-4A11-8D7F-57B35C25682E}</a:tableStyleId>
              </a:tblPr>
              <a:tblGrid>
                <a:gridCol w="886835">
                  <a:extLst>
                    <a:ext uri="{9D8B030D-6E8A-4147-A177-3AD203B41FA5}">
                      <a16:colId xmlns:a16="http://schemas.microsoft.com/office/drawing/2014/main" xmlns="" val="20000"/>
                    </a:ext>
                  </a:extLst>
                </a:gridCol>
                <a:gridCol w="6097941">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tblGrid>
              <a:tr h="388995">
                <a:tc>
                  <a:txBody>
                    <a:bodyPr/>
                    <a:lstStyle/>
                    <a:p>
                      <a:pPr algn="ctr" fontAlgn="b"/>
                      <a:r>
                        <a:rPr lang="en-US" sz="1200" b="1" u="none" strike="noStrike" kern="1200" dirty="0">
                          <a:solidFill>
                            <a:schemeClr val="dk1"/>
                          </a:solidFill>
                          <a:effectLst/>
                          <a:latin typeface="Times New Roman" panose="02020603050405020304" pitchFamily="18" charset="0"/>
                          <a:ea typeface="+mn-ea"/>
                          <a:cs typeface="Times New Roman" panose="02020603050405020304" pitchFamily="18" charset="0"/>
                        </a:rPr>
                        <a:t>Product code</a:t>
                      </a:r>
                    </a:p>
                  </a:txBody>
                  <a:tcPr marL="5826" marR="5826" marT="5826" marB="0" anchor="b"/>
                </a:tc>
                <a:tc>
                  <a:txBody>
                    <a:bodyPr/>
                    <a:lstStyle/>
                    <a:p>
                      <a:pPr algn="ctr" fontAlgn="b"/>
                      <a:r>
                        <a:rPr lang="en-US" sz="1200" b="1" u="none" strike="noStrike" kern="1200" dirty="0">
                          <a:solidFill>
                            <a:schemeClr val="dk1"/>
                          </a:solidFill>
                          <a:effectLst/>
                          <a:latin typeface="Times New Roman" panose="02020603050405020304" pitchFamily="18" charset="0"/>
                          <a:ea typeface="+mn-ea"/>
                          <a:cs typeface="Times New Roman" panose="02020603050405020304" pitchFamily="18" charset="0"/>
                        </a:rPr>
                        <a:t>Product description</a:t>
                      </a:r>
                    </a:p>
                  </a:txBody>
                  <a:tcPr marL="5826" marR="5826" marT="5826" marB="0" anchor="b"/>
                </a:tc>
                <a:tc>
                  <a:txBody>
                    <a:bodyPr/>
                    <a:lstStyle/>
                    <a:p>
                      <a:pPr algn="ctr" fontAlgn="b"/>
                      <a:r>
                        <a:rPr lang="en-US" sz="1200" b="1" u="none" strike="noStrike" kern="1200" dirty="0">
                          <a:solidFill>
                            <a:schemeClr val="dk1"/>
                          </a:solidFill>
                          <a:effectLst/>
                          <a:latin typeface="Times New Roman" panose="02020603050405020304" pitchFamily="18" charset="0"/>
                          <a:ea typeface="+mn-ea"/>
                          <a:cs typeface="Times New Roman" panose="02020603050405020304" pitchFamily="18" charset="0"/>
                        </a:rPr>
                        <a:t>Total ad valorem equivalent tariff</a:t>
                      </a:r>
                    </a:p>
                  </a:txBody>
                  <a:tcPr marL="5826" marR="5826" marT="5826" marB="0" anchor="b"/>
                </a:tc>
                <a:extLst>
                  <a:ext uri="{0D108BD9-81ED-4DB2-BD59-A6C34878D82A}">
                    <a16:rowId xmlns:a16="http://schemas.microsoft.com/office/drawing/2014/main" xmlns="" val="10000"/>
                  </a:ext>
                </a:extLst>
              </a:tr>
              <a:tr h="261363">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070992</a:t>
                      </a:r>
                    </a:p>
                  </a:txBody>
                  <a:tcPr marL="5826" marR="5826" marT="5826" marB="0" anchor="b"/>
                </a:tc>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Fresh or chilled olives</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5.00%</a:t>
                      </a:r>
                    </a:p>
                  </a:txBody>
                  <a:tcPr marL="5826" marR="5826" marT="5826" marB="0" anchor="b"/>
                </a:tc>
                <a:extLst>
                  <a:ext uri="{0D108BD9-81ED-4DB2-BD59-A6C34878D82A}">
                    <a16:rowId xmlns:a16="http://schemas.microsoft.com/office/drawing/2014/main" xmlns="" val="10001"/>
                  </a:ext>
                </a:extLst>
              </a:tr>
              <a:tr h="516627">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071120</a:t>
                      </a:r>
                    </a:p>
                  </a:txBody>
                  <a:tcPr marL="5826" marR="5826" marT="5826" marB="0" anchor="b"/>
                </a:tc>
                <a:tc>
                  <a:txBody>
                    <a:bodyPr/>
                    <a:lstStyle/>
                    <a:p>
                      <a:pPr marL="0" algn="ctr" defTabSz="914400" rtl="0" eaLnBrk="1" fontAlgn="b" latinLnBrk="0" hangingPunct="1"/>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Olives,provisionally</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preservd</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but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nt</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suitable f immediate consumption</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3.14%</a:t>
                      </a:r>
                    </a:p>
                  </a:txBody>
                  <a:tcPr marL="5826" marR="5826" marT="5826" marB="0" anchor="b"/>
                </a:tc>
                <a:extLst>
                  <a:ext uri="{0D108BD9-81ED-4DB2-BD59-A6C34878D82A}">
                    <a16:rowId xmlns:a16="http://schemas.microsoft.com/office/drawing/2014/main" xmlns="" val="10002"/>
                  </a:ext>
                </a:extLst>
              </a:tr>
              <a:tr h="910087">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150910</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Virgin olive oil and its fractions obtained from the fruit of the olive tree solely by mechanical or other physical means under conditions that do not lead to deterioration of the oil</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1.21%</a:t>
                      </a:r>
                    </a:p>
                  </a:txBody>
                  <a:tcPr marL="5826" marR="5826" marT="5826" marB="0" anchor="b"/>
                </a:tc>
                <a:extLst>
                  <a:ext uri="{0D108BD9-81ED-4DB2-BD59-A6C34878D82A}">
                    <a16:rowId xmlns:a16="http://schemas.microsoft.com/office/drawing/2014/main" xmlns="" val="10003"/>
                  </a:ext>
                </a:extLst>
              </a:tr>
              <a:tr h="394063">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150990</a:t>
                      </a:r>
                    </a:p>
                  </a:txBody>
                  <a:tcPr marL="5826" marR="5826" marT="5826" marB="0" anchor="b"/>
                </a:tc>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Olive oil and its fractions refined but not chemically modified</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1.19%</a:t>
                      </a:r>
                    </a:p>
                  </a:txBody>
                  <a:tcPr marL="5826" marR="5826" marT="5826" marB="0" anchor="b"/>
                </a:tc>
                <a:extLst>
                  <a:ext uri="{0D108BD9-81ED-4DB2-BD59-A6C34878D82A}">
                    <a16:rowId xmlns:a16="http://schemas.microsoft.com/office/drawing/2014/main" xmlns="" val="10004"/>
                  </a:ext>
                </a:extLst>
              </a:tr>
              <a:tr h="1039091">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151000</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Other oils and their fractions, obtained solely from olives, whether or not refined, but not chemically modified, incl. blends of these oils or fractions with oils or fractions of heading 1509</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1.23%</a:t>
                      </a:r>
                    </a:p>
                  </a:txBody>
                  <a:tcPr marL="5826" marR="5826" marT="5826" marB="0" anchor="b"/>
                </a:tc>
                <a:extLst>
                  <a:ext uri="{0D108BD9-81ED-4DB2-BD59-A6C34878D82A}">
                    <a16:rowId xmlns:a16="http://schemas.microsoft.com/office/drawing/2014/main" xmlns="" val="10005"/>
                  </a:ext>
                </a:extLst>
              </a:tr>
              <a:tr h="523068">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200570</a:t>
                      </a:r>
                    </a:p>
                  </a:txBody>
                  <a:tcPr marL="5826" marR="5826" marT="5826" marB="0" anchor="b"/>
                </a:tc>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Olives, prepared or preserved otherwise than by vinegar or acetic acid (excl. frozen)</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2.01%</a:t>
                      </a:r>
                    </a:p>
                  </a:txBody>
                  <a:tcPr marL="5826" marR="5826" marT="5826" marB="0" anchor="b"/>
                </a:tc>
                <a:extLst>
                  <a:ext uri="{0D108BD9-81ED-4DB2-BD59-A6C34878D82A}">
                    <a16:rowId xmlns:a16="http://schemas.microsoft.com/office/drawing/2014/main" xmlns="" val="10006"/>
                  </a:ext>
                </a:extLst>
              </a:tr>
              <a:tr h="1537683">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200599</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Vegetables and mixtures of vegetables, prepared or preserved otherwise than by vinegar, non-frozen (excl. preserved by sugar,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homogenised</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vegetables of subheading 2005.10, and tomatoes, mushrooms, truffles, potatoes, peas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Pisum</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sativum</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beans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Vigna</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Phaseolus</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asparagus, olives,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sweetcorn</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Zea</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Mays var.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Saccharata</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and bamboo shoots, unmixed)"</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7.24%</a:t>
                      </a:r>
                    </a:p>
                  </a:txBody>
                  <a:tcPr marL="5826" marR="5826" marT="5826" marB="0" anchor="b"/>
                </a:tc>
                <a:extLst>
                  <a:ext uri="{0D108BD9-81ED-4DB2-BD59-A6C34878D82A}">
                    <a16:rowId xmlns:a16="http://schemas.microsoft.com/office/drawing/2014/main" xmlns="" val="10007"/>
                  </a:ext>
                </a:extLst>
              </a:tr>
              <a:tr h="514154">
                <a:tc>
                  <a:txBody>
                    <a:bodyPr/>
                    <a:lstStyle/>
                    <a:p>
                      <a:pPr marL="0" algn="ctr" defTabSz="914400" rtl="0" eaLnBrk="1" fontAlgn="b" latinLnBrk="0" hangingPunct="1"/>
                      <a:r>
                        <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rPr>
                        <a:t>200600</a:t>
                      </a:r>
                    </a:p>
                  </a:txBody>
                  <a:tcPr marL="5826" marR="5826" marT="5826" marB="0" anchor="b"/>
                </a:tc>
                <a:tc>
                  <a:txBody>
                    <a:bodyPr/>
                    <a:lstStyle/>
                    <a:p>
                      <a:pPr marL="0" algn="ctr" defTabSz="914400" rtl="0" eaLnBrk="1" fontAlgn="b" latinLnBrk="0" hangingPunct="1"/>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Fruit,nut,fruit-peel&amp;pts</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of plant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presvd</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 by sugar (</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draind,glacû</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a:t>
                      </a:r>
                      <a:r>
                        <a:rPr lang="en-US" sz="1600" b="1" u="none" strike="noStrike" kern="1200" dirty="0" err="1">
                          <a:solidFill>
                            <a:schemeClr val="dk1"/>
                          </a:solidFill>
                          <a:effectLst/>
                          <a:latin typeface="Times New Roman" panose="02020603050405020304" pitchFamily="18" charset="0"/>
                          <a:ea typeface="+mn-ea"/>
                          <a:cs typeface="Times New Roman" panose="02020603050405020304" pitchFamily="18" charset="0"/>
                        </a:rPr>
                        <a:t>cryst</a:t>
                      </a:r>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a:t>
                      </a:r>
                    </a:p>
                  </a:txBody>
                  <a:tcPr marL="5826" marR="5826" marT="5826" marB="0" anchor="b"/>
                </a:tc>
                <a:tc>
                  <a:txBody>
                    <a:bodyPr/>
                    <a:lstStyle/>
                    <a:p>
                      <a:pPr marL="0" algn="ctr" defTabSz="914400" rtl="0" eaLnBrk="1" fontAlgn="b" latinLnBrk="0" hangingPunct="1"/>
                      <a:r>
                        <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rPr>
                        <a:t>7.83%</a:t>
                      </a:r>
                    </a:p>
                  </a:txBody>
                  <a:tcPr marL="5826" marR="5826" marT="5826" marB="0" anchor="b"/>
                </a:tc>
                <a:extLst>
                  <a:ext uri="{0D108BD9-81ED-4DB2-BD59-A6C34878D82A}">
                    <a16:rowId xmlns:a16="http://schemas.microsoft.com/office/drawing/2014/main" xmlns="" val="10008"/>
                  </a:ext>
                </a:extLst>
              </a:tr>
            </a:tbl>
          </a:graphicData>
        </a:graphic>
      </p:graphicFrame>
      <p:sp>
        <p:nvSpPr>
          <p:cNvPr id="5" name="TextBox 4"/>
          <p:cNvSpPr txBox="1"/>
          <p:nvPr/>
        </p:nvSpPr>
        <p:spPr>
          <a:xfrm>
            <a:off x="0" y="3429"/>
            <a:ext cx="1080120" cy="400110"/>
          </a:xfrm>
          <a:prstGeom prst="rect">
            <a:avLst/>
          </a:prstGeom>
          <a:noFill/>
        </p:spPr>
        <p:txBody>
          <a:bodyPr wrap="square" rtlCol="0">
            <a:spAutoFit/>
          </a:bodyPr>
          <a:lstStyle/>
          <a:p>
            <a:pPr algn="ctr"/>
            <a:r>
              <a:rPr lang="en-US" sz="2000" b="1" dirty="0">
                <a:solidFill>
                  <a:srgbClr val="FFFF00"/>
                </a:solidFill>
                <a:latin typeface="Times New Roman" panose="02020603050405020304" pitchFamily="18" charset="0"/>
                <a:cs typeface="Times New Roman" panose="02020603050405020304" pitchFamily="18" charset="0"/>
              </a:rPr>
              <a:t>USA</a:t>
            </a:r>
          </a:p>
        </p:txBody>
      </p:sp>
    </p:spTree>
    <p:extLst>
      <p:ext uri="{BB962C8B-B14F-4D97-AF65-F5344CB8AC3E}">
        <p14:creationId xmlns:p14="http://schemas.microsoft.com/office/powerpoint/2010/main" val="3690177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63351437"/>
              </p:ext>
            </p:extLst>
          </p:nvPr>
        </p:nvGraphicFramePr>
        <p:xfrm>
          <a:off x="395536" y="476673"/>
          <a:ext cx="8496943" cy="6120679"/>
        </p:xfrm>
        <a:graphic>
          <a:graphicData uri="http://schemas.openxmlformats.org/drawingml/2006/table">
            <a:tbl>
              <a:tblPr>
                <a:tableStyleId>{1FECB4D8-DB02-4DC6-A0A2-4F2EBAE1DC90}</a:tableStyleId>
              </a:tblPr>
              <a:tblGrid>
                <a:gridCol w="1008112">
                  <a:extLst>
                    <a:ext uri="{9D8B030D-6E8A-4147-A177-3AD203B41FA5}">
                      <a16:colId xmlns:a16="http://schemas.microsoft.com/office/drawing/2014/main" xmlns="" val="20000"/>
                    </a:ext>
                  </a:extLst>
                </a:gridCol>
                <a:gridCol w="6120680">
                  <a:extLst>
                    <a:ext uri="{9D8B030D-6E8A-4147-A177-3AD203B41FA5}">
                      <a16:colId xmlns:a16="http://schemas.microsoft.com/office/drawing/2014/main" xmlns="" val="20001"/>
                    </a:ext>
                  </a:extLst>
                </a:gridCol>
                <a:gridCol w="1368151">
                  <a:extLst>
                    <a:ext uri="{9D8B030D-6E8A-4147-A177-3AD203B41FA5}">
                      <a16:colId xmlns:a16="http://schemas.microsoft.com/office/drawing/2014/main" xmlns="" val="20002"/>
                    </a:ext>
                  </a:extLst>
                </a:gridCol>
              </a:tblGrid>
              <a:tr h="409121">
                <a:tc>
                  <a:txBody>
                    <a:bodyPr/>
                    <a:lstStyle/>
                    <a:p>
                      <a:pPr algn="ctr" fontAlgn="b"/>
                      <a:r>
                        <a:rPr lang="en-US" sz="1200" b="1" u="none" strike="noStrike" dirty="0">
                          <a:effectLst/>
                        </a:rPr>
                        <a:t>Product code</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200" b="1" u="none" strike="noStrike" dirty="0">
                          <a:effectLst/>
                        </a:rPr>
                        <a:t>Product description</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200" b="1" u="none" strike="noStrike" dirty="0">
                          <a:effectLst/>
                        </a:rPr>
                        <a:t>Total ad valorem equivalent tariff</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0"/>
                  </a:ext>
                </a:extLst>
              </a:tr>
              <a:tr h="274886">
                <a:tc>
                  <a:txBody>
                    <a:bodyPr/>
                    <a:lstStyle/>
                    <a:p>
                      <a:pPr algn="ctr" fontAlgn="b"/>
                      <a:r>
                        <a:rPr lang="en-US" sz="1600" b="1" u="none" strike="noStrike">
                          <a:effectLst/>
                        </a:rPr>
                        <a:t>070992</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a:effectLst/>
                        </a:rPr>
                        <a:t>Fresh or chilled olives</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1"/>
                  </a:ext>
                </a:extLst>
              </a:tr>
              <a:tr h="380068">
                <a:tc>
                  <a:txBody>
                    <a:bodyPr/>
                    <a:lstStyle/>
                    <a:p>
                      <a:pPr algn="ctr" fontAlgn="b"/>
                      <a:r>
                        <a:rPr lang="en-US" sz="1600" b="1" u="none" strike="noStrike">
                          <a:effectLst/>
                        </a:rPr>
                        <a:t>071120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a:effectLst/>
                        </a:rPr>
                        <a:t>Olives,provisionally preservd but nt suitable f immediate consumption</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2"/>
                  </a:ext>
                </a:extLst>
              </a:tr>
              <a:tr h="877765">
                <a:tc>
                  <a:txBody>
                    <a:bodyPr/>
                    <a:lstStyle/>
                    <a:p>
                      <a:pPr algn="ctr" fontAlgn="b"/>
                      <a:r>
                        <a:rPr lang="en-US" sz="1600" b="1" u="none" strike="noStrike">
                          <a:effectLst/>
                        </a:rPr>
                        <a:t>150910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rPr>
                        <a:t>Virgin olive oil and its fractions obtained from the fruit of the olive tree solely by mechanical or other physical means under conditions that do not lead to deterioration of the oil</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3"/>
                  </a:ext>
                </a:extLst>
              </a:tr>
              <a:tr h="380068">
                <a:tc>
                  <a:txBody>
                    <a:bodyPr/>
                    <a:lstStyle/>
                    <a:p>
                      <a:pPr algn="ctr" fontAlgn="b"/>
                      <a:r>
                        <a:rPr lang="en-US" sz="1600" b="1" u="none" strike="noStrike">
                          <a:effectLst/>
                        </a:rPr>
                        <a:t>150990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a:effectLst/>
                        </a:rPr>
                        <a:t>Olive oil and its fractions refined but not chemically modified</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4"/>
                  </a:ext>
                </a:extLst>
              </a:tr>
              <a:tr h="1002188">
                <a:tc>
                  <a:txBody>
                    <a:bodyPr/>
                    <a:lstStyle/>
                    <a:p>
                      <a:pPr algn="ctr" fontAlgn="b"/>
                      <a:r>
                        <a:rPr lang="en-US" sz="1600" b="1" u="none" strike="noStrike">
                          <a:effectLst/>
                        </a:rPr>
                        <a:t>151000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a:effectLst/>
                        </a:rPr>
                        <a:t>Other oils and their fractions, obtained solely from olives, whether or not refined, but not chemically modified, incl. blends of these oils or fractions with oils or fractions of heading 1509</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5"/>
                  </a:ext>
                </a:extLst>
              </a:tr>
              <a:tr h="543356">
                <a:tc>
                  <a:txBody>
                    <a:bodyPr/>
                    <a:lstStyle/>
                    <a:p>
                      <a:pPr algn="ctr" fontAlgn="b"/>
                      <a:r>
                        <a:rPr lang="en-US" sz="1600" b="1" u="none" strike="noStrike">
                          <a:effectLst/>
                        </a:rPr>
                        <a:t>200570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a:effectLst/>
                        </a:rPr>
                        <a:t>Olives, prepared or preserved otherwise than by vinegar or acetic acid (excl. frozen)</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6"/>
                  </a:ext>
                </a:extLst>
              </a:tr>
              <a:tr h="1873159">
                <a:tc>
                  <a:txBody>
                    <a:bodyPr/>
                    <a:lstStyle/>
                    <a:p>
                      <a:pPr algn="ctr" fontAlgn="b"/>
                      <a:r>
                        <a:rPr lang="en-US" sz="1600" b="1" u="none" strike="noStrike">
                          <a:effectLst/>
                        </a:rPr>
                        <a:t>200599</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a:effectLst/>
                        </a:rPr>
                        <a:t>Vegetables and mixtures of vegetables, prepared or preserved otherwise than by vinegar, non-frozen (excl. preserved by sugar, homogenised vegetables of subheading 2005.10, and tomatoes, mushrooms, truffles, potatoes, peas Pisum sativum", beans "Vigna, Phaseolus", asparagus, olives, sweetcorn "Zea Mays var. Saccharata" and bamboo shoots, unmixed)"</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7"/>
                  </a:ext>
                </a:extLst>
              </a:tr>
              <a:tr h="380068">
                <a:tc>
                  <a:txBody>
                    <a:bodyPr/>
                    <a:lstStyle/>
                    <a:p>
                      <a:pPr algn="ctr" fontAlgn="b"/>
                      <a:r>
                        <a:rPr lang="en-US" sz="1600" b="1" u="none" strike="noStrike">
                          <a:effectLst/>
                        </a:rPr>
                        <a:t>200600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600" b="1" u="none" strike="noStrike" dirty="0" err="1">
                          <a:effectLst/>
                        </a:rPr>
                        <a:t>Fruit,nut,fruit-peel&amp;pts</a:t>
                      </a:r>
                      <a:r>
                        <a:rPr lang="en-US" sz="1600" b="1" u="none" strike="noStrike" dirty="0">
                          <a:effectLst/>
                        </a:rPr>
                        <a:t> of plant </a:t>
                      </a:r>
                      <a:r>
                        <a:rPr lang="en-US" sz="1600" b="1" u="none" strike="noStrike" dirty="0" err="1">
                          <a:effectLst/>
                        </a:rPr>
                        <a:t>presvd</a:t>
                      </a:r>
                      <a:r>
                        <a:rPr lang="en-US" sz="1600" b="1" u="none" strike="noStrike" dirty="0">
                          <a:effectLst/>
                        </a:rPr>
                        <a:t> by sugar (</a:t>
                      </a:r>
                      <a:r>
                        <a:rPr lang="en-US" sz="1600" b="1" u="none" strike="noStrike" dirty="0" err="1">
                          <a:effectLst/>
                        </a:rPr>
                        <a:t>draind,glacû</a:t>
                      </a:r>
                      <a:r>
                        <a:rPr lang="en-US" sz="1600" b="1" u="none" strike="noStrike" dirty="0">
                          <a:effectLst/>
                        </a:rPr>
                        <a:t>/</a:t>
                      </a:r>
                      <a:r>
                        <a:rPr lang="en-US" sz="1600" b="1" u="none" strike="noStrike" dirty="0" err="1">
                          <a:effectLst/>
                        </a:rPr>
                        <a:t>cryst</a:t>
                      </a:r>
                      <a:r>
                        <a:rPr lang="en-US" sz="1600" b="1" u="none" strike="noStrike" dirty="0">
                          <a:effectLst/>
                        </a:rPr>
                        <a:t>)</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ctr" fontAlgn="b"/>
                      <a:r>
                        <a:rPr lang="en-US" sz="1600" b="1" u="none" strike="noStrike" dirty="0">
                          <a:effectLst/>
                        </a:rPr>
                        <a:t>36.00%</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8"/>
                  </a:ext>
                </a:extLst>
              </a:tr>
            </a:tbl>
          </a:graphicData>
        </a:graphic>
      </p:graphicFrame>
      <p:sp>
        <p:nvSpPr>
          <p:cNvPr id="5" name="TextBox 4"/>
          <p:cNvSpPr txBox="1"/>
          <p:nvPr/>
        </p:nvSpPr>
        <p:spPr>
          <a:xfrm>
            <a:off x="0" y="3429"/>
            <a:ext cx="1080120" cy="400110"/>
          </a:xfrm>
          <a:prstGeom prst="rect">
            <a:avLst/>
          </a:prstGeom>
          <a:noFill/>
        </p:spPr>
        <p:txBody>
          <a:bodyPr wrap="square" rtlCol="0">
            <a:spAutoFit/>
          </a:bodyPr>
          <a:lstStyle/>
          <a:p>
            <a:pPr algn="ctr"/>
            <a:r>
              <a:rPr lang="en-US" sz="2000" b="1" dirty="0">
                <a:solidFill>
                  <a:srgbClr val="FFFF00"/>
                </a:solidFill>
                <a:latin typeface="Times New Roman" panose="02020603050405020304" pitchFamily="18" charset="0"/>
                <a:cs typeface="Times New Roman" panose="02020603050405020304" pitchFamily="18" charset="0"/>
              </a:rPr>
              <a:t>Tunisia</a:t>
            </a:r>
          </a:p>
        </p:txBody>
      </p:sp>
    </p:spTree>
    <p:extLst>
      <p:ext uri="{BB962C8B-B14F-4D97-AF65-F5344CB8AC3E}">
        <p14:creationId xmlns:p14="http://schemas.microsoft.com/office/powerpoint/2010/main" val="342696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490179755"/>
              </p:ext>
            </p:extLst>
          </p:nvPr>
        </p:nvGraphicFramePr>
        <p:xfrm>
          <a:off x="467543" y="603594"/>
          <a:ext cx="8352929" cy="5777734"/>
        </p:xfrm>
        <a:graphic>
          <a:graphicData uri="http://schemas.openxmlformats.org/drawingml/2006/table">
            <a:tbl>
              <a:tblPr>
                <a:tableStyleId>{1FECB4D8-DB02-4DC6-A0A2-4F2EBAE1DC90}</a:tableStyleId>
              </a:tblPr>
              <a:tblGrid>
                <a:gridCol w="1008112">
                  <a:extLst>
                    <a:ext uri="{9D8B030D-6E8A-4147-A177-3AD203B41FA5}">
                      <a16:colId xmlns:a16="http://schemas.microsoft.com/office/drawing/2014/main" xmlns="" val="20000"/>
                    </a:ext>
                  </a:extLst>
                </a:gridCol>
                <a:gridCol w="5688633">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tblGrid>
              <a:tr h="382355">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Product code</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Product description</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Total ad valorem equivalent tariff</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0"/>
                  </a:ext>
                </a:extLst>
              </a:tr>
              <a:tr h="256902">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070992</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Fresh or chilled olives</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1"/>
                  </a:ext>
                </a:extLst>
              </a:tr>
              <a:tr h="507809">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071120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Olives,provisionally preservd but nt suitable f immediate consumption</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2"/>
                  </a:ext>
                </a:extLst>
              </a:tr>
              <a:tr h="793676">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150910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Virgin olive oil and its fractions obtained from the fruit of the olive tree solely by mechanical or other physical means under conditions that do not lead to deterioration of the oil</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32.50%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3"/>
                  </a:ext>
                </a:extLst>
              </a:tr>
              <a:tr h="309294">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150990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Olive oil and its fractions refined but not chemically modified</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40.00%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4"/>
                  </a:ext>
                </a:extLst>
              </a:tr>
              <a:tr h="793676">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151000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Other oils and their fractions, obtained solely from olives, whether or not refined, but not chemically modified, incl. blends of these oils or fractions with oils or fractions of heading 1509</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40.00%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5"/>
                  </a:ext>
                </a:extLst>
              </a:tr>
              <a:tr h="507809">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200570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Olives, prepared or preserved otherwise than by vinegar or acetic acid (excl. frozen)</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29.40%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6"/>
                  </a:ext>
                </a:extLst>
              </a:tr>
              <a:tr h="1718404">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200599</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Vegetables and mixtures of vegetables, prepared or preserved otherwise than by vinegar, non-frozen (excl. preserved by sugar, homogenised vegetables of subheading 2005.10, and tomatoes, mushrooms, truffles, potatoes, peas Pisum sativum", beans "Vigna, Phaseolus", asparagus, olives, sweetcorn "Zea Mays var. Saccharata" and bamboo shoots, unmixed)"</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25.20%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7"/>
                  </a:ext>
                </a:extLst>
              </a:tr>
              <a:tr h="507809">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200600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err="1">
                          <a:effectLst/>
                          <a:latin typeface="Times New Roman" panose="02020603050405020304" pitchFamily="18" charset="0"/>
                          <a:cs typeface="Times New Roman" panose="02020603050405020304" pitchFamily="18" charset="0"/>
                        </a:rPr>
                        <a:t>Fruit,nut,fruit-peel&amp;pts</a:t>
                      </a:r>
                      <a:r>
                        <a:rPr lang="en-US" sz="1600" b="1" u="none" strike="noStrike" kern="1200" dirty="0">
                          <a:effectLst/>
                          <a:latin typeface="Times New Roman" panose="02020603050405020304" pitchFamily="18" charset="0"/>
                          <a:cs typeface="Times New Roman" panose="02020603050405020304" pitchFamily="18" charset="0"/>
                        </a:rPr>
                        <a:t> of plant </a:t>
                      </a:r>
                      <a:r>
                        <a:rPr lang="en-US" sz="1600" b="1" u="none" strike="noStrike" kern="1200" dirty="0" err="1">
                          <a:effectLst/>
                          <a:latin typeface="Times New Roman" panose="02020603050405020304" pitchFamily="18" charset="0"/>
                          <a:cs typeface="Times New Roman" panose="02020603050405020304" pitchFamily="18" charset="0"/>
                        </a:rPr>
                        <a:t>presvd</a:t>
                      </a:r>
                      <a:r>
                        <a:rPr lang="en-US" sz="1600" b="1" u="none" strike="noStrike" kern="1200" dirty="0">
                          <a:effectLst/>
                          <a:latin typeface="Times New Roman" panose="02020603050405020304" pitchFamily="18" charset="0"/>
                          <a:cs typeface="Times New Roman" panose="02020603050405020304" pitchFamily="18" charset="0"/>
                        </a:rPr>
                        <a:t> by sugar (</a:t>
                      </a:r>
                      <a:r>
                        <a:rPr lang="en-US" sz="1600" b="1" u="none" strike="noStrike" kern="1200" dirty="0" err="1">
                          <a:effectLst/>
                          <a:latin typeface="Times New Roman" panose="02020603050405020304" pitchFamily="18" charset="0"/>
                          <a:cs typeface="Times New Roman" panose="02020603050405020304" pitchFamily="18" charset="0"/>
                        </a:rPr>
                        <a:t>draind,glacû</a:t>
                      </a:r>
                      <a:r>
                        <a:rPr lang="en-US" sz="1600" b="1" u="none" strike="noStrike" kern="1200" dirty="0">
                          <a:effectLst/>
                          <a:latin typeface="Times New Roman" panose="02020603050405020304" pitchFamily="18" charset="0"/>
                          <a:cs typeface="Times New Roman" panose="02020603050405020304" pitchFamily="18" charset="0"/>
                        </a:rPr>
                        <a:t>/</a:t>
                      </a:r>
                      <a:r>
                        <a:rPr lang="en-US" sz="1600" b="1" u="none" strike="noStrike" kern="1200" dirty="0" err="1">
                          <a:effectLst/>
                          <a:latin typeface="Times New Roman" panose="02020603050405020304" pitchFamily="18" charset="0"/>
                          <a:cs typeface="Times New Roman" panose="02020603050405020304" pitchFamily="18" charset="0"/>
                        </a:rPr>
                        <a:t>cryst</a:t>
                      </a:r>
                      <a:r>
                        <a:rPr lang="en-US" sz="1600" b="1" u="none" strike="noStrike" kern="1200" dirty="0">
                          <a:effectLst/>
                          <a:latin typeface="Times New Roman" panose="02020603050405020304" pitchFamily="18" charset="0"/>
                          <a:cs typeface="Times New Roman" panose="02020603050405020304" pitchFamily="18" charset="0"/>
                        </a:rPr>
                        <a:t>)</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ctr" fontAlgn="b"/>
                      <a:r>
                        <a:rPr lang="en-US" sz="1600" b="1" u="none" strike="noStrike" kern="1200" dirty="0">
                          <a:effectLst/>
                          <a:latin typeface="Times New Roman" panose="02020603050405020304" pitchFamily="18" charset="0"/>
                          <a:cs typeface="Times New Roman" panose="02020603050405020304" pitchFamily="18" charset="0"/>
                        </a:rPr>
                        <a:t>9.80%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8"/>
                  </a:ext>
                </a:extLst>
              </a:tr>
            </a:tbl>
          </a:graphicData>
        </a:graphic>
      </p:graphicFrame>
      <p:sp>
        <p:nvSpPr>
          <p:cNvPr id="6" name="TextBox 5"/>
          <p:cNvSpPr txBox="1"/>
          <p:nvPr/>
        </p:nvSpPr>
        <p:spPr>
          <a:xfrm>
            <a:off x="179512" y="44624"/>
            <a:ext cx="1080120" cy="400110"/>
          </a:xfrm>
          <a:prstGeom prst="rect">
            <a:avLst/>
          </a:prstGeom>
          <a:noFill/>
        </p:spPr>
        <p:txBody>
          <a:bodyPr wrap="square" rtlCol="0">
            <a:spAutoFit/>
          </a:bodyPr>
          <a:lstStyle/>
          <a:p>
            <a:pPr algn="ctr"/>
            <a:r>
              <a:rPr lang="en-US" sz="2000" b="1" dirty="0" err="1">
                <a:solidFill>
                  <a:srgbClr val="FFFF00"/>
                </a:solidFill>
                <a:latin typeface="Times New Roman" panose="02020603050405020304" pitchFamily="18" charset="0"/>
                <a:cs typeface="Times New Roman" panose="02020603050405020304" pitchFamily="18" charset="0"/>
              </a:rPr>
              <a:t>Moraco</a:t>
            </a:r>
            <a:endParaRPr lang="en-US" sz="20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3357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06621367"/>
              </p:ext>
            </p:extLst>
          </p:nvPr>
        </p:nvGraphicFramePr>
        <p:xfrm>
          <a:off x="395538" y="476672"/>
          <a:ext cx="8496941" cy="6011998"/>
        </p:xfrm>
        <a:graphic>
          <a:graphicData uri="http://schemas.openxmlformats.org/drawingml/2006/table">
            <a:tbl>
              <a:tblPr>
                <a:tableStyleId>{B301B821-A1FF-4177-AEE7-76D212191A09}</a:tableStyleId>
              </a:tblPr>
              <a:tblGrid>
                <a:gridCol w="1152126">
                  <a:extLst>
                    <a:ext uri="{9D8B030D-6E8A-4147-A177-3AD203B41FA5}">
                      <a16:colId xmlns:a16="http://schemas.microsoft.com/office/drawing/2014/main" xmlns="" val="20000"/>
                    </a:ext>
                  </a:extLst>
                </a:gridCol>
                <a:gridCol w="5832648">
                  <a:extLst>
                    <a:ext uri="{9D8B030D-6E8A-4147-A177-3AD203B41FA5}">
                      <a16:colId xmlns:a16="http://schemas.microsoft.com/office/drawing/2014/main" xmlns="" val="20001"/>
                    </a:ext>
                  </a:extLst>
                </a:gridCol>
                <a:gridCol w="1512167">
                  <a:extLst>
                    <a:ext uri="{9D8B030D-6E8A-4147-A177-3AD203B41FA5}">
                      <a16:colId xmlns:a16="http://schemas.microsoft.com/office/drawing/2014/main" xmlns="" val="20002"/>
                    </a:ext>
                  </a:extLst>
                </a:gridCol>
              </a:tblGrid>
              <a:tr h="416880">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Product code</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Product description</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Total ad valorem equivalent tariff</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826" marR="5826" marT="5826" marB="0" anchor="b"/>
                </a:tc>
                <a:extLst>
                  <a:ext uri="{0D108BD9-81ED-4DB2-BD59-A6C34878D82A}">
                    <a16:rowId xmlns:a16="http://schemas.microsoft.com/office/drawing/2014/main" xmlns="" val="10000"/>
                  </a:ext>
                </a:extLst>
              </a:tr>
              <a:tr h="280099">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070992</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Fresh or chilled olives</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19.50%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1"/>
                  </a:ext>
                </a:extLst>
              </a:tr>
              <a:tr h="553662">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071120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Olives,provisionally preservd but nt suitable f immediate consumption</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19.50%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2"/>
                  </a:ext>
                </a:extLst>
              </a:tr>
              <a:tr h="827225">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150910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Virgin olive oil and its fractions obtained from the fruit of the olive tree solely by mechanical or other physical means under conditions that do not lead to deterioration of the oil</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31.20%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3"/>
                  </a:ext>
                </a:extLst>
              </a:tr>
              <a:tr h="351670">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150990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Olive oil and its fractions refined but not chemically modified</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31.20%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4"/>
                  </a:ext>
                </a:extLst>
              </a:tr>
              <a:tr h="827225">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151000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Other oils and their fractions, obtained solely from olives, whether or not refined, but not chemically modified, incl. blends of these oils or fractions with oils or fractions of heading 1509</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31.20%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5"/>
                  </a:ext>
                </a:extLst>
              </a:tr>
              <a:tr h="553662">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200570</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Olives, prepared or preserved otherwise than by vinegar or acetic acid (excl. frozen)</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39.00%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6"/>
                  </a:ext>
                </a:extLst>
              </a:tr>
              <a:tr h="1647913">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200599</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Vegetables and mixtures of vegetables, prepared or preserved otherwise than by vinegar, non-frozen (excl. preserved by sugar, </a:t>
                      </a:r>
                      <a:r>
                        <a:rPr lang="en-US" sz="1600" b="1" u="none" strike="noStrike" kern="1200" dirty="0" err="1">
                          <a:effectLst/>
                          <a:latin typeface="Times New Roman" panose="02020603050405020304" pitchFamily="18" charset="0"/>
                          <a:cs typeface="Times New Roman" panose="02020603050405020304" pitchFamily="18" charset="0"/>
                        </a:rPr>
                        <a:t>homogenised</a:t>
                      </a:r>
                      <a:r>
                        <a:rPr lang="en-US" sz="1600" b="1" u="none" strike="noStrike" kern="1200" dirty="0">
                          <a:effectLst/>
                          <a:latin typeface="Times New Roman" panose="02020603050405020304" pitchFamily="18" charset="0"/>
                          <a:cs typeface="Times New Roman" panose="02020603050405020304" pitchFamily="18" charset="0"/>
                        </a:rPr>
                        <a:t> vegetables of subheading 2005.10, and tomatoes, mushrooms, truffles, potatoes, peas </a:t>
                      </a:r>
                      <a:r>
                        <a:rPr lang="en-US" sz="1600" b="1" u="none" strike="noStrike" kern="1200" dirty="0" err="1">
                          <a:effectLst/>
                          <a:latin typeface="Times New Roman" panose="02020603050405020304" pitchFamily="18" charset="0"/>
                          <a:cs typeface="Times New Roman" panose="02020603050405020304" pitchFamily="18" charset="0"/>
                        </a:rPr>
                        <a:t>Pisum</a:t>
                      </a:r>
                      <a:r>
                        <a:rPr lang="en-US" sz="1600" b="1" u="none" strike="noStrike" kern="1200" dirty="0">
                          <a:effectLst/>
                          <a:latin typeface="Times New Roman" panose="02020603050405020304" pitchFamily="18" charset="0"/>
                          <a:cs typeface="Times New Roman" panose="02020603050405020304" pitchFamily="18" charset="0"/>
                        </a:rPr>
                        <a:t> </a:t>
                      </a:r>
                      <a:r>
                        <a:rPr lang="en-US" sz="1600" b="1" u="none" strike="noStrike" kern="1200" dirty="0" err="1">
                          <a:effectLst/>
                          <a:latin typeface="Times New Roman" panose="02020603050405020304" pitchFamily="18" charset="0"/>
                          <a:cs typeface="Times New Roman" panose="02020603050405020304" pitchFamily="18" charset="0"/>
                        </a:rPr>
                        <a:t>sativum</a:t>
                      </a:r>
                      <a:r>
                        <a:rPr lang="en-US" sz="1600" b="1" u="none" strike="noStrike" kern="1200" dirty="0">
                          <a:effectLst/>
                          <a:latin typeface="Times New Roman" panose="02020603050405020304" pitchFamily="18" charset="0"/>
                          <a:cs typeface="Times New Roman" panose="02020603050405020304" pitchFamily="18" charset="0"/>
                        </a:rPr>
                        <a:t>", beans "</a:t>
                      </a:r>
                      <a:r>
                        <a:rPr lang="en-US" sz="1600" b="1" u="none" strike="noStrike" kern="1200" dirty="0" err="1">
                          <a:effectLst/>
                          <a:latin typeface="Times New Roman" panose="02020603050405020304" pitchFamily="18" charset="0"/>
                          <a:cs typeface="Times New Roman" panose="02020603050405020304" pitchFamily="18" charset="0"/>
                        </a:rPr>
                        <a:t>Vigna</a:t>
                      </a:r>
                      <a:r>
                        <a:rPr lang="en-US" sz="1600" b="1" u="none" strike="noStrike" kern="1200" dirty="0">
                          <a:effectLst/>
                          <a:latin typeface="Times New Roman" panose="02020603050405020304" pitchFamily="18" charset="0"/>
                          <a:cs typeface="Times New Roman" panose="02020603050405020304" pitchFamily="18" charset="0"/>
                        </a:rPr>
                        <a:t>, </a:t>
                      </a:r>
                      <a:r>
                        <a:rPr lang="en-US" sz="1600" b="1" u="none" strike="noStrike" kern="1200" dirty="0" err="1">
                          <a:effectLst/>
                          <a:latin typeface="Times New Roman" panose="02020603050405020304" pitchFamily="18" charset="0"/>
                          <a:cs typeface="Times New Roman" panose="02020603050405020304" pitchFamily="18" charset="0"/>
                        </a:rPr>
                        <a:t>Phaseolus</a:t>
                      </a:r>
                      <a:r>
                        <a:rPr lang="en-US" sz="1600" b="1" u="none" strike="noStrike" kern="1200" dirty="0">
                          <a:effectLst/>
                          <a:latin typeface="Times New Roman" panose="02020603050405020304" pitchFamily="18" charset="0"/>
                          <a:cs typeface="Times New Roman" panose="02020603050405020304" pitchFamily="18" charset="0"/>
                        </a:rPr>
                        <a:t>", asparagus, olives, </a:t>
                      </a:r>
                      <a:r>
                        <a:rPr lang="en-US" sz="1600" b="1" u="none" strike="noStrike" kern="1200" dirty="0" err="1">
                          <a:effectLst/>
                          <a:latin typeface="Times New Roman" panose="02020603050405020304" pitchFamily="18" charset="0"/>
                          <a:cs typeface="Times New Roman" panose="02020603050405020304" pitchFamily="18" charset="0"/>
                        </a:rPr>
                        <a:t>sweetcorn</a:t>
                      </a:r>
                      <a:r>
                        <a:rPr lang="en-US" sz="1600" b="1" u="none" strike="noStrike" kern="1200" dirty="0">
                          <a:effectLst/>
                          <a:latin typeface="Times New Roman" panose="02020603050405020304" pitchFamily="18" charset="0"/>
                          <a:cs typeface="Times New Roman" panose="02020603050405020304" pitchFamily="18" charset="0"/>
                        </a:rPr>
                        <a:t> "</a:t>
                      </a:r>
                      <a:r>
                        <a:rPr lang="en-US" sz="1600" b="1" u="none" strike="noStrike" kern="1200" dirty="0" err="1">
                          <a:effectLst/>
                          <a:latin typeface="Times New Roman" panose="02020603050405020304" pitchFamily="18" charset="0"/>
                          <a:cs typeface="Times New Roman" panose="02020603050405020304" pitchFamily="18" charset="0"/>
                        </a:rPr>
                        <a:t>Zea</a:t>
                      </a:r>
                      <a:r>
                        <a:rPr lang="en-US" sz="1600" b="1" u="none" strike="noStrike" kern="1200" dirty="0">
                          <a:effectLst/>
                          <a:latin typeface="Times New Roman" panose="02020603050405020304" pitchFamily="18" charset="0"/>
                          <a:cs typeface="Times New Roman" panose="02020603050405020304" pitchFamily="18" charset="0"/>
                        </a:rPr>
                        <a:t> Mays var. </a:t>
                      </a:r>
                      <a:r>
                        <a:rPr lang="en-US" sz="1600" b="1" u="none" strike="noStrike" kern="1200" dirty="0" err="1">
                          <a:effectLst/>
                          <a:latin typeface="Times New Roman" panose="02020603050405020304" pitchFamily="18" charset="0"/>
                          <a:cs typeface="Times New Roman" panose="02020603050405020304" pitchFamily="18" charset="0"/>
                        </a:rPr>
                        <a:t>Saccharata</a:t>
                      </a:r>
                      <a:r>
                        <a:rPr lang="en-US" sz="1600" b="1" u="none" strike="noStrike" kern="1200" dirty="0">
                          <a:effectLst/>
                          <a:latin typeface="Times New Roman" panose="02020603050405020304" pitchFamily="18" charset="0"/>
                          <a:cs typeface="Times New Roman" panose="02020603050405020304" pitchFamily="18" charset="0"/>
                        </a:rPr>
                        <a:t>" and bamboo shoots, unmixed)"</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39.00%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7"/>
                  </a:ext>
                </a:extLst>
              </a:tr>
              <a:tr h="553662">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200600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a:effectLst/>
                          <a:latin typeface="Times New Roman" panose="02020603050405020304" pitchFamily="18" charset="0"/>
                          <a:cs typeface="Times New Roman" panose="02020603050405020304" pitchFamily="18" charset="0"/>
                        </a:rPr>
                        <a:t>Fruit,nut,fruit-peel&amp;pts of plant presvd by sugar (draind,glacû/cryst)</a:t>
                      </a:r>
                      <a:endParaRPr lang="en-US" sz="1600" b="1" u="none" strike="noStrike" kern="120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tc>
                  <a:txBody>
                    <a:bodyPr/>
                    <a:lstStyle/>
                    <a:p>
                      <a:pPr algn="l" fontAlgn="b"/>
                      <a:r>
                        <a:rPr lang="en-US" sz="1600" b="1" u="none" strike="noStrike" kern="1200" dirty="0">
                          <a:effectLst/>
                          <a:latin typeface="Times New Roman" panose="02020603050405020304" pitchFamily="18" charset="0"/>
                          <a:cs typeface="Times New Roman" panose="02020603050405020304" pitchFamily="18" charset="0"/>
                        </a:rPr>
                        <a:t>58.50%</a:t>
                      </a:r>
                      <a:endParaRPr lang="en-US" sz="1600" b="1"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5826" marR="5826" marT="5826" marB="0" anchor="b"/>
                </a:tc>
                <a:extLst>
                  <a:ext uri="{0D108BD9-81ED-4DB2-BD59-A6C34878D82A}">
                    <a16:rowId xmlns:a16="http://schemas.microsoft.com/office/drawing/2014/main" xmlns="" val="10008"/>
                  </a:ext>
                </a:extLst>
              </a:tr>
            </a:tbl>
          </a:graphicData>
        </a:graphic>
      </p:graphicFrame>
      <p:sp>
        <p:nvSpPr>
          <p:cNvPr id="7" name="TextBox 6"/>
          <p:cNvSpPr txBox="1"/>
          <p:nvPr/>
        </p:nvSpPr>
        <p:spPr>
          <a:xfrm>
            <a:off x="179512" y="116632"/>
            <a:ext cx="1080120" cy="400110"/>
          </a:xfrm>
          <a:prstGeom prst="rect">
            <a:avLst/>
          </a:prstGeom>
          <a:noFill/>
        </p:spPr>
        <p:txBody>
          <a:bodyPr wrap="square" rtlCol="0">
            <a:spAutoFit/>
          </a:bodyPr>
          <a:lstStyle/>
          <a:p>
            <a:pPr algn="ctr"/>
            <a:r>
              <a:rPr lang="en-US" sz="2000" b="1" dirty="0">
                <a:solidFill>
                  <a:srgbClr val="FFFF00"/>
                </a:solidFill>
                <a:latin typeface="Times New Roman" panose="02020603050405020304" pitchFamily="18" charset="0"/>
                <a:cs typeface="Times New Roman" panose="02020603050405020304" pitchFamily="18" charset="0"/>
              </a:rPr>
              <a:t>Turkey</a:t>
            </a:r>
          </a:p>
        </p:txBody>
      </p:sp>
    </p:spTree>
    <p:extLst>
      <p:ext uri="{BB962C8B-B14F-4D97-AF65-F5344CB8AC3E}">
        <p14:creationId xmlns:p14="http://schemas.microsoft.com/office/powerpoint/2010/main" val="1274077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76672"/>
            <a:ext cx="9144000" cy="6001643"/>
          </a:xfrm>
          <a:prstGeom prst="rect">
            <a:avLst/>
          </a:prstGeom>
        </p:spPr>
        <p:txBody>
          <a:bodyPr wrap="square">
            <a:spAutoFit/>
          </a:bodyPr>
          <a:lstStyle/>
          <a:p>
            <a:pPr lvl="0" algn="just" rtl="1"/>
            <a:r>
              <a:rPr lang="ar-SA" sz="2400" b="1" u="sng" dirty="0">
                <a:solidFill>
                  <a:prstClr val="black"/>
                </a:solidFill>
                <a:cs typeface="B Mitra" panose="00000400000000000000" pitchFamily="2" charset="-78"/>
              </a:rPr>
              <a:t>– استاندارد هاي روغن و کنسرو زيتون </a:t>
            </a:r>
            <a:endParaRPr lang="en-US" sz="2400" b="1" dirty="0">
              <a:solidFill>
                <a:prstClr val="black"/>
              </a:solidFill>
              <a:cs typeface="B Mitra" panose="00000400000000000000" pitchFamily="2" charset="-78"/>
            </a:endParaRPr>
          </a:p>
          <a:p>
            <a:pPr lvl="0" algn="just" rtl="1"/>
            <a:r>
              <a:rPr lang="ar-SA" sz="2400" b="1" dirty="0">
                <a:solidFill>
                  <a:prstClr val="black"/>
                </a:solidFill>
                <a:cs typeface="B Mitra" panose="00000400000000000000" pitchFamily="2" charset="-78"/>
              </a:rPr>
              <a:t>    - استاندارد روغن زيتون(بين المللي)</a:t>
            </a:r>
            <a:endParaRPr lang="en-US" sz="2400" b="1" dirty="0">
              <a:solidFill>
                <a:prstClr val="black"/>
              </a:solidFill>
              <a:cs typeface="B Mitra" panose="00000400000000000000" pitchFamily="2" charset="-78"/>
            </a:endParaRPr>
          </a:p>
          <a:p>
            <a:pPr lvl="0" algn="just" rtl="1"/>
            <a:r>
              <a:rPr lang="en-US" sz="2400" b="1" dirty="0">
                <a:solidFill>
                  <a:prstClr val="black"/>
                </a:solidFill>
                <a:cs typeface="B Mitra" panose="00000400000000000000" pitchFamily="2" charset="-78"/>
              </a:rPr>
              <a:t>- European Commission Regulation 796/2002 , OJEC L128  15/05/2002 </a:t>
            </a:r>
          </a:p>
          <a:p>
            <a:pPr lvl="0" algn="just" rtl="1"/>
            <a:r>
              <a:rPr lang="en-US" sz="2400" b="1" dirty="0">
                <a:solidFill>
                  <a:prstClr val="black"/>
                </a:solidFill>
                <a:cs typeface="B Mitra" panose="00000400000000000000" pitchFamily="2" charset="-78"/>
              </a:rPr>
              <a:t>OJEC L 128 15/05/2002 1-28                                                           </a:t>
            </a:r>
          </a:p>
          <a:p>
            <a:pPr lvl="0" algn="just" rtl="1"/>
            <a:r>
              <a:rPr lang="ar-SA" sz="2400" b="1" dirty="0">
                <a:solidFill>
                  <a:prstClr val="black"/>
                </a:solidFill>
                <a:cs typeface="B Mitra" panose="00000400000000000000" pitchFamily="2" charset="-78"/>
              </a:rPr>
              <a:t>- استاندارد كدكس آليمنتاريوس(بين المللي) </a:t>
            </a:r>
            <a:endParaRPr lang="en-US" sz="2400" b="1" dirty="0">
              <a:solidFill>
                <a:prstClr val="black"/>
              </a:solidFill>
              <a:cs typeface="B Mitra" panose="00000400000000000000" pitchFamily="2" charset="-78"/>
            </a:endParaRPr>
          </a:p>
          <a:p>
            <a:pPr lvl="0" algn="just" rtl="1"/>
            <a:r>
              <a:rPr lang="ar-SA" sz="2400" b="1" dirty="0">
                <a:solidFill>
                  <a:prstClr val="black"/>
                </a:solidFill>
                <a:cs typeface="B Mitra" panose="00000400000000000000" pitchFamily="2" charset="-78"/>
              </a:rPr>
              <a:t> </a:t>
            </a:r>
            <a:r>
              <a:rPr lang="en-US" sz="2400" b="1" dirty="0">
                <a:solidFill>
                  <a:prstClr val="black"/>
                </a:solidFill>
                <a:cs typeface="B Mitra" panose="00000400000000000000" pitchFamily="2" charset="-78"/>
              </a:rPr>
              <a:t>* CODEX ASTAN 33-1981 (Rev.2 - 2003)                                         </a:t>
            </a:r>
          </a:p>
          <a:p>
            <a:pPr lvl="0" algn="just" rtl="1"/>
            <a:r>
              <a:rPr lang="ar-SA" sz="2400" b="1" dirty="0">
                <a:solidFill>
                  <a:prstClr val="black"/>
                </a:solidFill>
                <a:cs typeface="B Mitra" panose="00000400000000000000" pitchFamily="2" charset="-78"/>
              </a:rPr>
              <a:t>- استاندارد شوراي بين المللي روغن زيتون (</a:t>
            </a:r>
            <a:r>
              <a:rPr lang="en-US" sz="2400" b="1" dirty="0">
                <a:solidFill>
                  <a:prstClr val="black"/>
                </a:solidFill>
                <a:cs typeface="B Mitra" panose="00000400000000000000" pitchFamily="2" charset="-78"/>
              </a:rPr>
              <a:t>IOC</a:t>
            </a:r>
            <a:r>
              <a:rPr lang="ar-SA" sz="2400" b="1" dirty="0">
                <a:solidFill>
                  <a:prstClr val="black"/>
                </a:solidFill>
                <a:cs typeface="B Mitra" panose="00000400000000000000" pitchFamily="2" charset="-78"/>
              </a:rPr>
              <a:t>) </a:t>
            </a:r>
            <a:endParaRPr lang="en-US" sz="2400" b="1" dirty="0">
              <a:solidFill>
                <a:prstClr val="black"/>
              </a:solidFill>
              <a:cs typeface="B Mitra" panose="00000400000000000000" pitchFamily="2" charset="-78"/>
            </a:endParaRPr>
          </a:p>
          <a:p>
            <a:pPr lvl="0" algn="just" rtl="1"/>
            <a:r>
              <a:rPr lang="ar-SA" sz="2400" b="1" dirty="0">
                <a:solidFill>
                  <a:prstClr val="black"/>
                </a:solidFill>
                <a:cs typeface="B Mitra" panose="00000400000000000000" pitchFamily="2" charset="-78"/>
              </a:rPr>
              <a:t>                                     </a:t>
            </a:r>
            <a:r>
              <a:rPr lang="fr-FR" sz="2400" b="1" dirty="0">
                <a:solidFill>
                  <a:prstClr val="black"/>
                </a:solidFill>
                <a:cs typeface="B Mitra" panose="00000400000000000000" pitchFamily="2" charset="-78"/>
              </a:rPr>
              <a:t>* Document Cot/ T .15/NC  n3 / </a:t>
            </a:r>
            <a:r>
              <a:rPr lang="fr-FR" sz="2400" b="1" dirty="0" err="1">
                <a:solidFill>
                  <a:prstClr val="black"/>
                </a:solidFill>
                <a:cs typeface="B Mitra" panose="00000400000000000000" pitchFamily="2" charset="-78"/>
              </a:rPr>
              <a:t>Rev</a:t>
            </a:r>
            <a:r>
              <a:rPr lang="fr-FR" sz="2400" b="1" dirty="0">
                <a:solidFill>
                  <a:prstClr val="black"/>
                </a:solidFill>
                <a:cs typeface="B Mitra" panose="00000400000000000000" pitchFamily="2" charset="-78"/>
              </a:rPr>
              <a:t>. 1(2003) </a:t>
            </a:r>
            <a:endParaRPr lang="en-US" sz="2400" b="1" dirty="0">
              <a:solidFill>
                <a:prstClr val="black"/>
              </a:solidFill>
              <a:cs typeface="B Mitra" panose="00000400000000000000" pitchFamily="2" charset="-78"/>
            </a:endParaRPr>
          </a:p>
          <a:p>
            <a:pPr lvl="0" algn="just" rtl="1"/>
            <a:r>
              <a:rPr lang="ar-SA" sz="2400" b="1" dirty="0">
                <a:solidFill>
                  <a:prstClr val="black"/>
                </a:solidFill>
                <a:cs typeface="B Mitra" panose="00000400000000000000" pitchFamily="2" charset="-78"/>
              </a:rPr>
              <a:t>- استاندارد ملي شماره 1446(موسسه استاندارد و تحقيقات صنعتي ايران </a:t>
            </a:r>
            <a:r>
              <a:rPr lang="en-US" sz="2400" b="1" dirty="0">
                <a:solidFill>
                  <a:prstClr val="black"/>
                </a:solidFill>
                <a:cs typeface="B Mitra" panose="00000400000000000000" pitchFamily="2" charset="-78"/>
              </a:rPr>
              <a:t>ISIRI</a:t>
            </a:r>
            <a:r>
              <a:rPr lang="ar-SA" sz="2400" b="1" dirty="0">
                <a:solidFill>
                  <a:prstClr val="black"/>
                </a:solidFill>
                <a:cs typeface="B Mitra" panose="00000400000000000000" pitchFamily="2" charset="-78"/>
              </a:rPr>
              <a:t>) به نام " روغن ها و چربي هاي خوراكي – روغن زيتون – ويژگيها و روش هاي آزمون "</a:t>
            </a:r>
            <a:endParaRPr lang="en-US" sz="2400" b="1" dirty="0">
              <a:solidFill>
                <a:prstClr val="black"/>
              </a:solidFill>
              <a:cs typeface="B Mitra" panose="00000400000000000000" pitchFamily="2" charset="-78"/>
            </a:endParaRPr>
          </a:p>
          <a:p>
            <a:pPr lvl="0" algn="just" rtl="1"/>
            <a:r>
              <a:rPr lang="ar-SA" sz="2400" b="1" u="sng" dirty="0">
                <a:solidFill>
                  <a:prstClr val="black"/>
                </a:solidFill>
                <a:cs typeface="B Mitra" panose="00000400000000000000" pitchFamily="2" charset="-78"/>
              </a:rPr>
              <a:t> كنسرو زيتون</a:t>
            </a:r>
            <a:endParaRPr lang="en-US" sz="2400" b="1" dirty="0">
              <a:solidFill>
                <a:prstClr val="black"/>
              </a:solidFill>
              <a:cs typeface="B Mitra" panose="00000400000000000000" pitchFamily="2" charset="-78"/>
            </a:endParaRPr>
          </a:p>
          <a:p>
            <a:pPr lvl="0" algn="just" rtl="1"/>
            <a:r>
              <a:rPr lang="ar-SA" sz="2400" b="1" dirty="0">
                <a:solidFill>
                  <a:prstClr val="black"/>
                </a:solidFill>
                <a:cs typeface="B Mitra" panose="00000400000000000000" pitchFamily="2" charset="-78"/>
              </a:rPr>
              <a:t>      - استاندارد شوراي بين المللي روغن زيتون (</a:t>
            </a:r>
            <a:r>
              <a:rPr lang="en-US" sz="2400" b="1" dirty="0">
                <a:solidFill>
                  <a:prstClr val="black"/>
                </a:solidFill>
                <a:cs typeface="B Mitra" panose="00000400000000000000" pitchFamily="2" charset="-78"/>
              </a:rPr>
              <a:t>IOC</a:t>
            </a:r>
            <a:r>
              <a:rPr lang="ar-SA" sz="2400" b="1" dirty="0">
                <a:solidFill>
                  <a:prstClr val="black"/>
                </a:solidFill>
                <a:cs typeface="B Mitra" panose="00000400000000000000" pitchFamily="2" charset="-78"/>
              </a:rPr>
              <a:t>)</a:t>
            </a:r>
            <a:endParaRPr lang="en-US" sz="2400" b="1" dirty="0">
              <a:solidFill>
                <a:prstClr val="black"/>
              </a:solidFill>
              <a:cs typeface="B Mitra" panose="00000400000000000000" pitchFamily="2" charset="-78"/>
            </a:endParaRPr>
          </a:p>
          <a:p>
            <a:pPr lvl="0" algn="just" rtl="1"/>
            <a:r>
              <a:rPr lang="ar-SA" sz="2400" b="1" dirty="0">
                <a:solidFill>
                  <a:prstClr val="black"/>
                </a:solidFill>
                <a:cs typeface="B Mitra" panose="00000400000000000000" pitchFamily="2" charset="-78"/>
              </a:rPr>
              <a:t>      - استندارد كدكس آليمنتاريوس </a:t>
            </a:r>
            <a:endParaRPr lang="en-US" sz="2400" b="1" dirty="0">
              <a:solidFill>
                <a:prstClr val="black"/>
              </a:solidFill>
              <a:cs typeface="B Mitra" panose="00000400000000000000" pitchFamily="2" charset="-78"/>
            </a:endParaRPr>
          </a:p>
          <a:p>
            <a:pPr lvl="0" algn="just" rtl="1"/>
            <a:r>
              <a:rPr lang="en-US" sz="2400" b="1" dirty="0">
                <a:solidFill>
                  <a:prstClr val="black"/>
                </a:solidFill>
                <a:cs typeface="B Mitra" panose="00000400000000000000" pitchFamily="2" charset="-78"/>
              </a:rPr>
              <a:t>- CODX STAN 66 – 1981 (Rev. 1-1987)                                               </a:t>
            </a:r>
          </a:p>
          <a:p>
            <a:pPr lvl="0" algn="just" rtl="1"/>
            <a:r>
              <a:rPr lang="ar-SA" sz="2400" b="1" dirty="0">
                <a:solidFill>
                  <a:prstClr val="black"/>
                </a:solidFill>
                <a:cs typeface="B Mitra" panose="00000400000000000000" pitchFamily="2" charset="-78"/>
              </a:rPr>
              <a:t>-  استاندارد ملي شماره 987 (موسسه استاندارد و تحقيقات صنعتي ايران </a:t>
            </a:r>
            <a:r>
              <a:rPr lang="en-US" sz="2400" b="1" dirty="0">
                <a:solidFill>
                  <a:prstClr val="black"/>
                </a:solidFill>
                <a:cs typeface="B Mitra" panose="00000400000000000000" pitchFamily="2" charset="-78"/>
              </a:rPr>
              <a:t>ISIRI</a:t>
            </a:r>
            <a:r>
              <a:rPr lang="ar-SA" sz="2400" b="1" dirty="0">
                <a:solidFill>
                  <a:prstClr val="black"/>
                </a:solidFill>
                <a:cs typeface="B Mitra" panose="00000400000000000000" pitchFamily="2" charset="-78"/>
              </a:rPr>
              <a:t>) به نام " </a:t>
            </a:r>
            <a:r>
              <a:rPr lang="ar-SA" sz="2400" b="1" dirty="0" smtClean="0">
                <a:solidFill>
                  <a:prstClr val="black"/>
                </a:solidFill>
                <a:cs typeface="B Mitra" panose="00000400000000000000" pitchFamily="2" charset="-78"/>
              </a:rPr>
              <a:t>ويژگي</a:t>
            </a:r>
            <a:r>
              <a:rPr lang="en-US" sz="2400" b="1" dirty="0" smtClean="0">
                <a:solidFill>
                  <a:prstClr val="black"/>
                </a:solidFill>
                <a:cs typeface="B Mitra" panose="00000400000000000000" pitchFamily="2" charset="-78"/>
              </a:rPr>
              <a:t> </a:t>
            </a:r>
            <a:r>
              <a:rPr lang="ar-SA" sz="2400" b="1" dirty="0" smtClean="0">
                <a:solidFill>
                  <a:prstClr val="black"/>
                </a:solidFill>
                <a:cs typeface="B Mitra" panose="00000400000000000000" pitchFamily="2" charset="-78"/>
              </a:rPr>
              <a:t>هاي </a:t>
            </a:r>
            <a:r>
              <a:rPr lang="ar-SA" sz="2400" b="1" dirty="0">
                <a:solidFill>
                  <a:prstClr val="black"/>
                </a:solidFill>
                <a:cs typeface="B Mitra" panose="00000400000000000000" pitchFamily="2" charset="-78"/>
              </a:rPr>
              <a:t>زيتون سبز فرآيند شده (تجديد نظر)"</a:t>
            </a:r>
            <a:endParaRPr lang="en-US" sz="2400" b="1" dirty="0">
              <a:solidFill>
                <a:prstClr val="black"/>
              </a:solidFill>
              <a:cs typeface="B Mitra" panose="00000400000000000000" pitchFamily="2" charset="-78"/>
            </a:endParaRPr>
          </a:p>
        </p:txBody>
      </p:sp>
    </p:spTree>
    <p:extLst>
      <p:ext uri="{BB962C8B-B14F-4D97-AF65-F5344CB8AC3E}">
        <p14:creationId xmlns:p14="http://schemas.microsoft.com/office/powerpoint/2010/main" val="566098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1693</Words>
  <Application>Microsoft Office PowerPoint</Application>
  <PresentationFormat>On-screen Show (4:3)</PresentationFormat>
  <Paragraphs>233</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تعرفه واردات محصولات زیتون</vt:lpstr>
      <vt:lpstr>تعرفه های جهانی روغن و کنسرو زیتون</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تعرفه واردات محصولات زیتون</dc:title>
  <dc:creator>zeytoon</dc:creator>
  <cp:lastModifiedBy>zeytoon</cp:lastModifiedBy>
  <cp:revision>2</cp:revision>
  <dcterms:created xsi:type="dcterms:W3CDTF">2018-09-16T04:45:40Z</dcterms:created>
  <dcterms:modified xsi:type="dcterms:W3CDTF">2018-09-16T04:46:23Z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