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A8059-A00B-4328-88E9-FF54AFD7419B}" type="datetimeFigureOut">
              <a:rPr lang="en-US" smtClean="0"/>
              <a:t>9/18/2018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1CFB17-8847-4B10-AB9C-918AD4F18360}" type="slidenum">
              <a:rPr lang="en-US" smtClean="0"/>
              <a:t>‹#›</a:t>
            </a:fld>
            <a:endParaRPr lang="en-US"/>
          </a:p>
        </p:txBody>
      </p:sp>
    </p:spTree>
    <p:extLst>
      <p:ext uri="{BB962C8B-B14F-4D97-AF65-F5344CB8AC3E}">
        <p14:creationId xmlns:p14="http://schemas.microsoft.com/office/powerpoint/2010/main" val="2250929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7E26AE-690C-428F-BB9E-3991EC2C1783}"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152957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6C084C-A9A2-4330-9064-2FB14AB0F04D}"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44E8D-1772-41D6-A7D8-097D8FA01F61}" type="slidenum">
              <a:rPr lang="en-US" smtClean="0"/>
              <a:t>‹#›</a:t>
            </a:fld>
            <a:endParaRPr lang="en-US"/>
          </a:p>
        </p:txBody>
      </p:sp>
    </p:spTree>
    <p:extLst>
      <p:ext uri="{BB962C8B-B14F-4D97-AF65-F5344CB8AC3E}">
        <p14:creationId xmlns:p14="http://schemas.microsoft.com/office/powerpoint/2010/main" val="4057324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6C084C-A9A2-4330-9064-2FB14AB0F04D}"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44E8D-1772-41D6-A7D8-097D8FA01F61}" type="slidenum">
              <a:rPr lang="en-US" smtClean="0"/>
              <a:t>‹#›</a:t>
            </a:fld>
            <a:endParaRPr lang="en-US"/>
          </a:p>
        </p:txBody>
      </p:sp>
    </p:spTree>
    <p:extLst>
      <p:ext uri="{BB962C8B-B14F-4D97-AF65-F5344CB8AC3E}">
        <p14:creationId xmlns:p14="http://schemas.microsoft.com/office/powerpoint/2010/main" val="3421736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6C084C-A9A2-4330-9064-2FB14AB0F04D}"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44E8D-1772-41D6-A7D8-097D8FA01F61}" type="slidenum">
              <a:rPr lang="en-US" smtClean="0"/>
              <a:t>‹#›</a:t>
            </a:fld>
            <a:endParaRPr lang="en-US"/>
          </a:p>
        </p:txBody>
      </p:sp>
    </p:spTree>
    <p:extLst>
      <p:ext uri="{BB962C8B-B14F-4D97-AF65-F5344CB8AC3E}">
        <p14:creationId xmlns:p14="http://schemas.microsoft.com/office/powerpoint/2010/main" val="3209015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6C084C-A9A2-4330-9064-2FB14AB0F04D}"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44E8D-1772-41D6-A7D8-097D8FA01F61}" type="slidenum">
              <a:rPr lang="en-US" smtClean="0"/>
              <a:t>‹#›</a:t>
            </a:fld>
            <a:endParaRPr lang="en-US"/>
          </a:p>
        </p:txBody>
      </p:sp>
    </p:spTree>
    <p:extLst>
      <p:ext uri="{BB962C8B-B14F-4D97-AF65-F5344CB8AC3E}">
        <p14:creationId xmlns:p14="http://schemas.microsoft.com/office/powerpoint/2010/main" val="1806346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6C084C-A9A2-4330-9064-2FB14AB0F04D}"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44E8D-1772-41D6-A7D8-097D8FA01F61}" type="slidenum">
              <a:rPr lang="en-US" smtClean="0"/>
              <a:t>‹#›</a:t>
            </a:fld>
            <a:endParaRPr lang="en-US"/>
          </a:p>
        </p:txBody>
      </p:sp>
    </p:spTree>
    <p:extLst>
      <p:ext uri="{BB962C8B-B14F-4D97-AF65-F5344CB8AC3E}">
        <p14:creationId xmlns:p14="http://schemas.microsoft.com/office/powerpoint/2010/main" val="268623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6C084C-A9A2-4330-9064-2FB14AB0F04D}" type="datetimeFigureOut">
              <a:rPr lang="en-US" smtClean="0"/>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E44E8D-1772-41D6-A7D8-097D8FA01F61}" type="slidenum">
              <a:rPr lang="en-US" smtClean="0"/>
              <a:t>‹#›</a:t>
            </a:fld>
            <a:endParaRPr lang="en-US"/>
          </a:p>
        </p:txBody>
      </p:sp>
    </p:spTree>
    <p:extLst>
      <p:ext uri="{BB962C8B-B14F-4D97-AF65-F5344CB8AC3E}">
        <p14:creationId xmlns:p14="http://schemas.microsoft.com/office/powerpoint/2010/main" val="967271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6C084C-A9A2-4330-9064-2FB14AB0F04D}" type="datetimeFigureOut">
              <a:rPr lang="en-US" smtClean="0"/>
              <a:t>9/18/2018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E44E8D-1772-41D6-A7D8-097D8FA01F61}" type="slidenum">
              <a:rPr lang="en-US" smtClean="0"/>
              <a:t>‹#›</a:t>
            </a:fld>
            <a:endParaRPr lang="en-US"/>
          </a:p>
        </p:txBody>
      </p:sp>
    </p:spTree>
    <p:extLst>
      <p:ext uri="{BB962C8B-B14F-4D97-AF65-F5344CB8AC3E}">
        <p14:creationId xmlns:p14="http://schemas.microsoft.com/office/powerpoint/2010/main" val="2761791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6C084C-A9A2-4330-9064-2FB14AB0F04D}" type="datetimeFigureOut">
              <a:rPr lang="en-US" smtClean="0"/>
              <a:t>9/18/2018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E44E8D-1772-41D6-A7D8-097D8FA01F61}" type="slidenum">
              <a:rPr lang="en-US" smtClean="0"/>
              <a:t>‹#›</a:t>
            </a:fld>
            <a:endParaRPr lang="en-US"/>
          </a:p>
        </p:txBody>
      </p:sp>
    </p:spTree>
    <p:extLst>
      <p:ext uri="{BB962C8B-B14F-4D97-AF65-F5344CB8AC3E}">
        <p14:creationId xmlns:p14="http://schemas.microsoft.com/office/powerpoint/2010/main" val="2741966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6C084C-A9A2-4330-9064-2FB14AB0F04D}" type="datetimeFigureOut">
              <a:rPr lang="en-US" smtClean="0"/>
              <a:t>9/18/2018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E44E8D-1772-41D6-A7D8-097D8FA01F61}" type="slidenum">
              <a:rPr lang="en-US" smtClean="0"/>
              <a:t>‹#›</a:t>
            </a:fld>
            <a:endParaRPr lang="en-US"/>
          </a:p>
        </p:txBody>
      </p:sp>
    </p:spTree>
    <p:extLst>
      <p:ext uri="{BB962C8B-B14F-4D97-AF65-F5344CB8AC3E}">
        <p14:creationId xmlns:p14="http://schemas.microsoft.com/office/powerpoint/2010/main" val="3405986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6C084C-A9A2-4330-9064-2FB14AB0F04D}" type="datetimeFigureOut">
              <a:rPr lang="en-US" smtClean="0"/>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E44E8D-1772-41D6-A7D8-097D8FA01F61}" type="slidenum">
              <a:rPr lang="en-US" smtClean="0"/>
              <a:t>‹#›</a:t>
            </a:fld>
            <a:endParaRPr lang="en-US"/>
          </a:p>
        </p:txBody>
      </p:sp>
    </p:spTree>
    <p:extLst>
      <p:ext uri="{BB962C8B-B14F-4D97-AF65-F5344CB8AC3E}">
        <p14:creationId xmlns:p14="http://schemas.microsoft.com/office/powerpoint/2010/main" val="1920504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6C084C-A9A2-4330-9064-2FB14AB0F04D}" type="datetimeFigureOut">
              <a:rPr lang="en-US" smtClean="0"/>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E44E8D-1772-41D6-A7D8-097D8FA01F61}" type="slidenum">
              <a:rPr lang="en-US" smtClean="0"/>
              <a:t>‹#›</a:t>
            </a:fld>
            <a:endParaRPr lang="en-US"/>
          </a:p>
        </p:txBody>
      </p:sp>
    </p:spTree>
    <p:extLst>
      <p:ext uri="{BB962C8B-B14F-4D97-AF65-F5344CB8AC3E}">
        <p14:creationId xmlns:p14="http://schemas.microsoft.com/office/powerpoint/2010/main" val="3162653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1000"/>
            <a:lum/>
          </a:blip>
          <a:srcRect/>
          <a:stretch>
            <a:fillRect l="-4000" r="-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6C084C-A9A2-4330-9064-2FB14AB0F04D}" type="datetimeFigureOut">
              <a:rPr lang="en-US" smtClean="0"/>
              <a:t>9/18/2018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44E8D-1772-41D6-A7D8-097D8FA01F61}" type="slidenum">
              <a:rPr lang="en-US" smtClean="0"/>
              <a:t>‹#›</a:t>
            </a:fld>
            <a:endParaRPr lang="en-US"/>
          </a:p>
        </p:txBody>
      </p:sp>
    </p:spTree>
    <p:extLst>
      <p:ext uri="{BB962C8B-B14F-4D97-AF65-F5344CB8AC3E}">
        <p14:creationId xmlns:p14="http://schemas.microsoft.com/office/powerpoint/2010/main" val="3564060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996952"/>
            <a:ext cx="8229600" cy="1143000"/>
          </a:xfrm>
        </p:spPr>
        <p:txBody>
          <a:bodyPr>
            <a:normAutofit/>
          </a:bodyPr>
          <a:lstStyle/>
          <a:p>
            <a:r>
              <a:rPr lang="fa-IR" sz="6000" dirty="0" smtClean="0">
                <a:cs typeface="B Titr" panose="00000700000000000000" pitchFamily="2" charset="-78"/>
              </a:rPr>
              <a:t>تشکل ها </a:t>
            </a:r>
            <a:endParaRPr lang="en-US" sz="6000" dirty="0">
              <a:cs typeface="B Titr" panose="00000700000000000000" pitchFamily="2" charset="-78"/>
            </a:endParaRPr>
          </a:p>
        </p:txBody>
      </p:sp>
    </p:spTree>
    <p:extLst>
      <p:ext uri="{BB962C8B-B14F-4D97-AF65-F5344CB8AC3E}">
        <p14:creationId xmlns:p14="http://schemas.microsoft.com/office/powerpoint/2010/main" val="3196011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fa-IR" dirty="0" smtClean="0">
                <a:cs typeface="B Titr" panose="00000700000000000000" pitchFamily="2" charset="-78"/>
              </a:rPr>
              <a:t>تشکل های موجود زیتون</a:t>
            </a:r>
            <a:endParaRPr lang="en-US" dirty="0">
              <a:cs typeface="B Titr" panose="00000700000000000000"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3170851712"/>
              </p:ext>
            </p:extLst>
          </p:nvPr>
        </p:nvGraphicFramePr>
        <p:xfrm>
          <a:off x="68239" y="1124744"/>
          <a:ext cx="9036495" cy="5614426"/>
        </p:xfrm>
        <a:graphic>
          <a:graphicData uri="http://schemas.openxmlformats.org/drawingml/2006/table">
            <a:tbl>
              <a:tblPr rtl="1" firstRow="1" firstCol="1" bandRow="1"/>
              <a:tblGrid>
                <a:gridCol w="516080"/>
                <a:gridCol w="3580306"/>
                <a:gridCol w="2169574"/>
                <a:gridCol w="2770535"/>
              </a:tblGrid>
              <a:tr h="507195">
                <a:tc>
                  <a:txBody>
                    <a:bodyPr/>
                    <a:lstStyle/>
                    <a:p>
                      <a:pPr algn="ctr" rtl="1">
                        <a:spcAft>
                          <a:spcPts val="0"/>
                        </a:spcAft>
                      </a:pPr>
                      <a:r>
                        <a:rPr lang="ar-SA" sz="1600" b="1" dirty="0">
                          <a:effectLst/>
                          <a:latin typeface="Arial"/>
                          <a:ea typeface="Calibri"/>
                          <a:cs typeface="B Mitra"/>
                        </a:rPr>
                        <a:t>رديف</a:t>
                      </a:r>
                      <a:endParaRPr lang="en-US" sz="1800" b="1" dirty="0">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نام تشكل</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effectLst/>
                          <a:latin typeface="Arial"/>
                          <a:ea typeface="Calibri"/>
                          <a:cs typeface="B Mitra"/>
                        </a:rPr>
                        <a:t>مرجع صادركننده مجوز</a:t>
                      </a:r>
                      <a:endParaRPr lang="en-US" sz="1800" b="1" dirty="0">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effectLst/>
                          <a:latin typeface="Arial"/>
                          <a:ea typeface="Calibri"/>
                          <a:cs typeface="B Mitra"/>
                        </a:rPr>
                        <a:t>نام ونام خانوادگي مديرعامل يا رئيس </a:t>
                      </a:r>
                      <a:r>
                        <a:rPr lang="ar-SA" sz="1600" b="1" dirty="0" smtClean="0">
                          <a:effectLst/>
                          <a:latin typeface="Arial"/>
                          <a:ea typeface="Calibri"/>
                          <a:cs typeface="B Mitra"/>
                        </a:rPr>
                        <a:t>هي</a:t>
                      </a:r>
                      <a:r>
                        <a:rPr lang="fa-IR" sz="1600" b="1" dirty="0" smtClean="0">
                          <a:effectLst/>
                          <a:latin typeface="Arial"/>
                          <a:ea typeface="Calibri"/>
                          <a:cs typeface="B Mitra"/>
                        </a:rPr>
                        <a:t>ئ</a:t>
                      </a:r>
                      <a:r>
                        <a:rPr lang="ar-SA" sz="1600" b="1" dirty="0" smtClean="0">
                          <a:effectLst/>
                          <a:latin typeface="Arial"/>
                          <a:ea typeface="Calibri"/>
                          <a:cs typeface="B Mitra"/>
                        </a:rPr>
                        <a:t>ت </a:t>
                      </a:r>
                      <a:r>
                        <a:rPr lang="ar-SA" sz="1600" b="1" dirty="0">
                          <a:effectLst/>
                          <a:latin typeface="Arial"/>
                          <a:ea typeface="Calibri"/>
                          <a:cs typeface="B Mitra"/>
                        </a:rPr>
                        <a:t>مديره</a:t>
                      </a:r>
                      <a:endParaRPr lang="en-US" sz="1800" b="1" dirty="0">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195">
                <a:tc>
                  <a:txBody>
                    <a:bodyPr/>
                    <a:lstStyle/>
                    <a:p>
                      <a:pPr algn="ctr" rtl="1">
                        <a:spcAft>
                          <a:spcPts val="0"/>
                        </a:spcAft>
                      </a:pPr>
                      <a:r>
                        <a:rPr lang="ar-SA" sz="1600" b="1">
                          <a:effectLst/>
                          <a:latin typeface="Arial"/>
                          <a:ea typeface="Calibri"/>
                          <a:cs typeface="B Mitra"/>
                        </a:rPr>
                        <a:t>1</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انجمن صنفی صنایع روغن زیتون و زیتون شور</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وزارت تعاون کار و رفاه اجتماعی</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1600" b="1" dirty="0" smtClean="0">
                          <a:effectLst/>
                          <a:latin typeface="Arial"/>
                          <a:ea typeface="Calibri"/>
                          <a:cs typeface="B Mitra"/>
                        </a:rPr>
                        <a:t>مهدی عبدی</a:t>
                      </a:r>
                      <a:endParaRPr lang="en-US" sz="1800" b="1" dirty="0">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195">
                <a:tc>
                  <a:txBody>
                    <a:bodyPr/>
                    <a:lstStyle/>
                    <a:p>
                      <a:pPr algn="ctr" rtl="1">
                        <a:spcAft>
                          <a:spcPts val="0"/>
                        </a:spcAft>
                      </a:pPr>
                      <a:r>
                        <a:rPr lang="ar-SA" sz="1600" b="1">
                          <a:effectLst/>
                          <a:latin typeface="Arial"/>
                          <a:ea typeface="Calibri"/>
                          <a:cs typeface="B Mitra"/>
                        </a:rPr>
                        <a:t>2</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اتحادیه زیتون کاران طارم سفلی</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وزارت تعاون کار و رفاه اجتماعی</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علی فلاح</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195">
                <a:tc>
                  <a:txBody>
                    <a:bodyPr/>
                    <a:lstStyle/>
                    <a:p>
                      <a:pPr algn="ctr" rtl="1">
                        <a:spcAft>
                          <a:spcPts val="0"/>
                        </a:spcAft>
                      </a:pPr>
                      <a:r>
                        <a:rPr lang="ar-SA" sz="1600" b="1">
                          <a:effectLst/>
                          <a:latin typeface="Arial"/>
                          <a:ea typeface="Calibri"/>
                          <a:cs typeface="B Mitra"/>
                        </a:rPr>
                        <a:t>3</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شرکت تعاونی یاقوت سبز آلتینکش</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وزارت تعاون کار و رفاه اجتماعی</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اسرافیل کشاورز</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637">
                <a:tc>
                  <a:txBody>
                    <a:bodyPr/>
                    <a:lstStyle/>
                    <a:p>
                      <a:pPr algn="ctr" rtl="1">
                        <a:spcAft>
                          <a:spcPts val="0"/>
                        </a:spcAft>
                      </a:pPr>
                      <a:r>
                        <a:rPr lang="ar-SA" sz="1600" b="1">
                          <a:effectLst/>
                          <a:latin typeface="Arial"/>
                          <a:ea typeface="Calibri"/>
                          <a:cs typeface="B Mitra"/>
                        </a:rPr>
                        <a:t>4</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تعاونی زیتونکاران رودبار</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اداره ثبت اسناد</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اصلانی</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637">
                <a:tc>
                  <a:txBody>
                    <a:bodyPr/>
                    <a:lstStyle/>
                    <a:p>
                      <a:pPr algn="ctr" rtl="1">
                        <a:spcAft>
                          <a:spcPts val="0"/>
                        </a:spcAft>
                      </a:pPr>
                      <a:r>
                        <a:rPr lang="ar-SA" sz="1600" b="1">
                          <a:effectLst/>
                          <a:latin typeface="Arial"/>
                          <a:ea typeface="Calibri"/>
                          <a:cs typeface="B Mitra"/>
                        </a:rPr>
                        <a:t>5</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تعاونی زیتونکاران علی اباد</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اداره ثبت اسناد</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شریفی</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0991">
                <a:tc>
                  <a:txBody>
                    <a:bodyPr/>
                    <a:lstStyle/>
                    <a:p>
                      <a:pPr algn="ctr" rtl="1">
                        <a:spcAft>
                          <a:spcPts val="0"/>
                        </a:spcAft>
                      </a:pPr>
                      <a:r>
                        <a:rPr lang="ar-SA" sz="1600" b="1">
                          <a:effectLst/>
                          <a:latin typeface="Arial"/>
                          <a:ea typeface="Calibri"/>
                          <a:cs typeface="B Mitra"/>
                        </a:rPr>
                        <a:t>6</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effectLst/>
                          <a:latin typeface="Arial"/>
                          <a:ea typeface="Calibri"/>
                          <a:cs typeface="B Mitra"/>
                        </a:rPr>
                        <a:t>تشکل صنفی مربوط به فروشندگان و تولید کنندگان کنسرو</a:t>
                      </a:r>
                      <a:endParaRPr lang="en-US" sz="1800" b="1" dirty="0">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endParaRPr lang="en-US" sz="6000" b="1" dirty="0">
                        <a:effectLst/>
                        <a:latin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effectLst/>
                          <a:latin typeface="Arial"/>
                          <a:ea typeface="Calibri"/>
                          <a:cs typeface="B Mitra"/>
                        </a:rPr>
                        <a:t>صفری</a:t>
                      </a:r>
                      <a:endParaRPr lang="en-US" sz="1800" b="1" dirty="0">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195">
                <a:tc>
                  <a:txBody>
                    <a:bodyPr/>
                    <a:lstStyle/>
                    <a:p>
                      <a:pPr algn="ctr" rtl="1">
                        <a:spcAft>
                          <a:spcPts val="0"/>
                        </a:spcAft>
                      </a:pPr>
                      <a:r>
                        <a:rPr lang="ar-SA" sz="1600" b="1">
                          <a:effectLst/>
                          <a:latin typeface="Arial"/>
                          <a:ea typeface="Calibri"/>
                          <a:cs typeface="B Mitra"/>
                        </a:rPr>
                        <a:t>7</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شرکت تعاونی باغداران استان گیلان</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اداره ثبت</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اقای عسگری-رییس هیت مدیره:ااقای امینی</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195">
                <a:tc>
                  <a:txBody>
                    <a:bodyPr/>
                    <a:lstStyle/>
                    <a:p>
                      <a:pPr algn="ctr" rtl="1">
                        <a:spcAft>
                          <a:spcPts val="0"/>
                        </a:spcAft>
                      </a:pPr>
                      <a:r>
                        <a:rPr lang="ar-SA" sz="1600" b="1">
                          <a:effectLst/>
                          <a:latin typeface="Arial"/>
                          <a:ea typeface="Calibri"/>
                          <a:cs typeface="B Mitra"/>
                        </a:rPr>
                        <a:t>8</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تعاونی زیتونکاران طارم</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اداره تعاون</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effectLst/>
                          <a:latin typeface="Arial"/>
                          <a:ea typeface="Calibri"/>
                          <a:cs typeface="B Mitra"/>
                        </a:rPr>
                        <a:t>حجت شعبانی-کارمند شهرداری </a:t>
                      </a:r>
                      <a:r>
                        <a:rPr lang="fa-IR" sz="1600" b="1" dirty="0" smtClean="0">
                          <a:effectLst/>
                          <a:latin typeface="Arial"/>
                          <a:ea typeface="Calibri"/>
                          <a:cs typeface="B Mitra"/>
                        </a:rPr>
                        <a:t>آ</a:t>
                      </a:r>
                      <a:r>
                        <a:rPr lang="ar-SA" sz="1600" b="1" dirty="0" smtClean="0">
                          <a:effectLst/>
                          <a:latin typeface="Arial"/>
                          <a:ea typeface="Calibri"/>
                          <a:cs typeface="B Mitra"/>
                        </a:rPr>
                        <a:t>ب </a:t>
                      </a:r>
                      <a:r>
                        <a:rPr lang="ar-SA" sz="1600" b="1" dirty="0">
                          <a:effectLst/>
                          <a:latin typeface="Arial"/>
                          <a:ea typeface="Calibri"/>
                          <a:cs typeface="B Mitra"/>
                        </a:rPr>
                        <a:t>بر</a:t>
                      </a:r>
                      <a:endParaRPr lang="en-US" sz="1800" b="1" dirty="0">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0991">
                <a:tc>
                  <a:txBody>
                    <a:bodyPr/>
                    <a:lstStyle/>
                    <a:p>
                      <a:pPr algn="ctr" rtl="1">
                        <a:spcAft>
                          <a:spcPts val="0"/>
                        </a:spcAft>
                      </a:pPr>
                      <a:r>
                        <a:rPr lang="ar-SA" sz="1600" b="1">
                          <a:effectLst/>
                          <a:latin typeface="Arial"/>
                          <a:ea typeface="Calibri"/>
                          <a:cs typeface="B Mitra"/>
                        </a:rPr>
                        <a:t>9</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effectLst/>
                          <a:latin typeface="Arial"/>
                          <a:ea typeface="Calibri"/>
                          <a:cs typeface="B Mitra"/>
                        </a:rPr>
                        <a:t>تعاونی تامین نیاز باغداران زیتون استان گیلان</a:t>
                      </a:r>
                      <a:endParaRPr lang="en-US" sz="1800" b="1">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endParaRPr lang="en-US" sz="6000" b="1" dirty="0">
                        <a:effectLst/>
                        <a:latin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effectLst/>
                          <a:latin typeface="Arial"/>
                          <a:ea typeface="Calibri"/>
                          <a:cs typeface="B Mitra"/>
                        </a:rPr>
                        <a:t>آقای فرهاد نژاد لویه</a:t>
                      </a:r>
                      <a:endParaRPr lang="en-US" sz="1800" b="1" dirty="0">
                        <a:effectLst/>
                        <a:latin typeface="Times New Roman"/>
                        <a:ea typeface="Times New Roman"/>
                        <a:cs typeface="B Titr"/>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7132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fa-IR" dirty="0" smtClean="0">
                <a:cs typeface="B Titr" panose="00000700000000000000" pitchFamily="2" charset="-78"/>
              </a:rPr>
              <a:t>تشکل های موجود زیتون</a:t>
            </a:r>
            <a:endParaRPr lang="en-US" dirty="0">
              <a:cs typeface="B Titr" panose="00000700000000000000" pitchFamily="2" charset="-78"/>
            </a:endParaRPr>
          </a:p>
        </p:txBody>
      </p:sp>
      <p:sp>
        <p:nvSpPr>
          <p:cNvPr id="6" name="Rectangle 5"/>
          <p:cNvSpPr/>
          <p:nvPr/>
        </p:nvSpPr>
        <p:spPr>
          <a:xfrm>
            <a:off x="107504" y="1412776"/>
            <a:ext cx="8856984" cy="5262979"/>
          </a:xfrm>
          <a:prstGeom prst="rect">
            <a:avLst/>
          </a:prstGeom>
        </p:spPr>
        <p:txBody>
          <a:bodyPr wrap="square">
            <a:spAutoFit/>
          </a:bodyPr>
          <a:lstStyle/>
          <a:p>
            <a:pPr marL="342900" lvl="0" indent="-342900" algn="just" rtl="1">
              <a:spcAft>
                <a:spcPts val="0"/>
              </a:spcAft>
              <a:buFont typeface="+mj-lt"/>
              <a:buAutoNum type="arabicPeriod"/>
            </a:pPr>
            <a:r>
              <a:rPr lang="fa-IR" sz="2400" dirty="0">
                <a:latin typeface="Times New Roman"/>
                <a:ea typeface="Calibri"/>
                <a:cs typeface="B Mitra" panose="00000400000000000000" pitchFamily="2" charset="-78"/>
              </a:rPr>
              <a:t>انجمن صنفی صنایع روغن زیتون و زیتون شور: این انجمن متشکل از صاحبان واحدهای فرآوری و کارخانه های روغنکشی زیتون می باشند.</a:t>
            </a:r>
            <a:endParaRPr lang="en-US" sz="1400" dirty="0">
              <a:latin typeface="Times New Roman"/>
              <a:ea typeface="Times New Roman"/>
              <a:cs typeface="B Mitra" panose="00000400000000000000" pitchFamily="2" charset="-78"/>
            </a:endParaRPr>
          </a:p>
          <a:p>
            <a:pPr marL="342900" lvl="0" indent="-342900" algn="just" rtl="1">
              <a:spcAft>
                <a:spcPts val="0"/>
              </a:spcAft>
              <a:buFont typeface="+mj-lt"/>
              <a:buAutoNum type="arabicPeriod"/>
            </a:pPr>
            <a:r>
              <a:rPr lang="fa-IR" sz="2400" dirty="0">
                <a:latin typeface="Times New Roman"/>
                <a:ea typeface="Calibri"/>
                <a:cs typeface="B Mitra" panose="00000400000000000000" pitchFamily="2" charset="-78"/>
              </a:rPr>
              <a:t>اتحادیه زیتون کاران طارم سفلی: این اتحادیه متشکل از باغداران زیتون در سطح استان قزوین می باشند. </a:t>
            </a:r>
            <a:endParaRPr lang="en-US" sz="1400" dirty="0">
              <a:latin typeface="Times New Roman"/>
              <a:ea typeface="Times New Roman"/>
              <a:cs typeface="B Mitra" panose="00000400000000000000" pitchFamily="2" charset="-78"/>
            </a:endParaRPr>
          </a:p>
          <a:p>
            <a:pPr marL="342900" lvl="0" indent="-342900" algn="just" rtl="1">
              <a:spcAft>
                <a:spcPts val="0"/>
              </a:spcAft>
              <a:buFont typeface="+mj-lt"/>
              <a:buAutoNum type="arabicPeriod"/>
            </a:pPr>
            <a:r>
              <a:rPr lang="fa-IR" sz="2400" dirty="0">
                <a:latin typeface="Times New Roman"/>
                <a:ea typeface="Calibri"/>
                <a:cs typeface="B Mitra" panose="00000400000000000000" pitchFamily="2" charset="-78"/>
              </a:rPr>
              <a:t>شرکت تعاونی یاقوت سبز آلتین کش: این شرکت متشکل از 150 نفر عضو از باغداران زیتونکار در منطقه آلتین کش واقع در بخش طارم سفلی استان قزوین می باشند.</a:t>
            </a:r>
            <a:endParaRPr lang="en-US" sz="1400" dirty="0">
              <a:latin typeface="Times New Roman"/>
              <a:ea typeface="Times New Roman"/>
              <a:cs typeface="B Mitra" panose="00000400000000000000" pitchFamily="2" charset="-78"/>
            </a:endParaRPr>
          </a:p>
          <a:p>
            <a:pPr marL="342900" lvl="0" indent="-342900" algn="just" rtl="1">
              <a:spcAft>
                <a:spcPts val="0"/>
              </a:spcAft>
              <a:buFont typeface="+mj-lt"/>
              <a:buAutoNum type="arabicPeriod"/>
            </a:pPr>
            <a:r>
              <a:rPr lang="fa-IR" sz="2400" dirty="0">
                <a:latin typeface="Times New Roman"/>
                <a:ea typeface="Calibri"/>
                <a:cs typeface="B Mitra" panose="00000400000000000000" pitchFamily="2" charset="-78"/>
              </a:rPr>
              <a:t>تعاونی رودبار: این تعاونی متشکل از  باغداران درسطح شهرستان رودبار استان گیلان می باشند.</a:t>
            </a:r>
            <a:endParaRPr lang="en-US" sz="1400" dirty="0">
              <a:latin typeface="Times New Roman"/>
              <a:ea typeface="Times New Roman"/>
              <a:cs typeface="B Mitra" panose="00000400000000000000" pitchFamily="2" charset="-78"/>
            </a:endParaRPr>
          </a:p>
          <a:p>
            <a:pPr marL="342900" lvl="0" indent="-342900" algn="just" rtl="1">
              <a:spcAft>
                <a:spcPts val="0"/>
              </a:spcAft>
              <a:buFont typeface="+mj-lt"/>
              <a:buAutoNum type="arabicPeriod"/>
            </a:pPr>
            <a:r>
              <a:rPr lang="fa-IR" sz="2400" dirty="0">
                <a:latin typeface="Times New Roman"/>
                <a:ea typeface="Calibri"/>
                <a:cs typeface="B Mitra" panose="00000400000000000000" pitchFamily="2" charset="-78"/>
              </a:rPr>
              <a:t>تعاونی علی آباد: این تعاونی متشکل از باغداران زیتون در منطقه علی آباد منجیل شهرستان رودبار می باشند.</a:t>
            </a:r>
            <a:endParaRPr lang="en-US" sz="1400" dirty="0">
              <a:latin typeface="Times New Roman"/>
              <a:ea typeface="Times New Roman"/>
              <a:cs typeface="B Mitra" panose="00000400000000000000" pitchFamily="2" charset="-78"/>
            </a:endParaRPr>
          </a:p>
          <a:p>
            <a:pPr marL="342900" lvl="0" indent="-342900" algn="just" rtl="1">
              <a:spcAft>
                <a:spcPts val="0"/>
              </a:spcAft>
              <a:buFont typeface="+mj-lt"/>
              <a:buAutoNum type="arabicPeriod"/>
            </a:pPr>
            <a:r>
              <a:rPr lang="fa-IR" sz="2400" dirty="0">
                <a:latin typeface="Times New Roman"/>
                <a:ea typeface="Calibri"/>
                <a:cs typeface="B Mitra" panose="00000400000000000000" pitchFamily="2" charset="-78"/>
              </a:rPr>
              <a:t>تشکل صنفی مربوط به فروشندگان و تولید کنندگان کنسرو: متشکل از اصناف و فروشندگان زیتون کنسروی و روغن زیتون در بازار خرده فروشی شهرستان رودبار  استان گیلان می باشند.</a:t>
            </a:r>
            <a:endParaRPr lang="en-US" sz="1400" dirty="0">
              <a:latin typeface="Times New Roman"/>
              <a:ea typeface="Times New Roman"/>
              <a:cs typeface="B Mitra" panose="00000400000000000000" pitchFamily="2" charset="-78"/>
            </a:endParaRPr>
          </a:p>
          <a:p>
            <a:pPr marL="342900" lvl="0" indent="-342900" algn="just" rtl="1">
              <a:spcAft>
                <a:spcPts val="0"/>
              </a:spcAft>
              <a:buFont typeface="+mj-lt"/>
              <a:buAutoNum type="arabicPeriod"/>
            </a:pPr>
            <a:r>
              <a:rPr lang="fa-IR" sz="2400" dirty="0">
                <a:latin typeface="Times New Roman"/>
                <a:ea typeface="Calibri"/>
                <a:cs typeface="B Mitra" panose="00000400000000000000" pitchFamily="2" charset="-78"/>
              </a:rPr>
              <a:t>تعاونی باغداران زیتون استان گیلان. </a:t>
            </a:r>
            <a:endParaRPr lang="en-US" sz="1400" dirty="0">
              <a:latin typeface="Times New Roman"/>
              <a:ea typeface="Times New Roman"/>
              <a:cs typeface="B Mitra" panose="00000400000000000000" pitchFamily="2" charset="-78"/>
            </a:endParaRPr>
          </a:p>
          <a:p>
            <a:pPr marL="342900" lvl="0" indent="-342900" algn="just" rtl="1">
              <a:spcAft>
                <a:spcPts val="0"/>
              </a:spcAft>
              <a:buFont typeface="+mj-lt"/>
              <a:buAutoNum type="arabicPeriod"/>
            </a:pPr>
            <a:r>
              <a:rPr lang="fa-IR" sz="2400" dirty="0">
                <a:latin typeface="Times New Roman"/>
                <a:ea typeface="Calibri"/>
                <a:cs typeface="B Mitra" panose="00000400000000000000" pitchFamily="2" charset="-78"/>
              </a:rPr>
              <a:t>تعاونی زیتونکاران طارم. </a:t>
            </a:r>
            <a:endParaRPr lang="en-US" sz="1400" dirty="0">
              <a:latin typeface="Times New Roman"/>
              <a:ea typeface="Times New Roman"/>
              <a:cs typeface="B Mitra" panose="00000400000000000000" pitchFamily="2" charset="-78"/>
            </a:endParaRPr>
          </a:p>
          <a:p>
            <a:pPr marL="342900" lvl="0" indent="-342900" algn="just" rtl="1">
              <a:buFont typeface="+mj-lt"/>
              <a:buAutoNum type="arabicPeriod"/>
            </a:pPr>
            <a:r>
              <a:rPr lang="fa-IR" sz="2400" dirty="0">
                <a:ea typeface="Calibri"/>
                <a:cs typeface="B Mitra" panose="00000400000000000000" pitchFamily="2" charset="-78"/>
              </a:rPr>
              <a:t>شرکت تعاونی باغداران استان گیلان</a:t>
            </a:r>
            <a:endParaRPr lang="en-US" sz="2400" dirty="0">
              <a:effectLst/>
              <a:cs typeface="B Mitra" panose="00000400000000000000" pitchFamily="2" charset="-78"/>
            </a:endParaRPr>
          </a:p>
        </p:txBody>
      </p:sp>
    </p:spTree>
    <p:extLst>
      <p:ext uri="{BB962C8B-B14F-4D97-AF65-F5344CB8AC3E}">
        <p14:creationId xmlns:p14="http://schemas.microsoft.com/office/powerpoint/2010/main" val="26615513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Autofit/>
          </a:bodyPr>
          <a:lstStyle/>
          <a:p>
            <a:r>
              <a:rPr lang="fa-IR" sz="3200" dirty="0" smtClean="0">
                <a:cs typeface="B Titr" panose="00000700000000000000" pitchFamily="2" charset="-78"/>
              </a:rPr>
              <a:t>سایر تشکل </a:t>
            </a:r>
            <a:r>
              <a:rPr lang="fa-IR" sz="3200" dirty="0">
                <a:cs typeface="B Titr" panose="00000700000000000000" pitchFamily="2" charset="-78"/>
              </a:rPr>
              <a:t>های </a:t>
            </a:r>
            <a:r>
              <a:rPr lang="fa-IR" sz="3200" dirty="0" smtClean="0">
                <a:cs typeface="B Titr" panose="00000700000000000000" pitchFamily="2" charset="-78"/>
              </a:rPr>
              <a:t>زیتون </a:t>
            </a:r>
            <a:endParaRPr lang="en-US" sz="3200" dirty="0">
              <a:cs typeface="B Titr" panose="00000700000000000000" pitchFamily="2" charset="-78"/>
            </a:endParaRPr>
          </a:p>
        </p:txBody>
      </p:sp>
      <p:graphicFrame>
        <p:nvGraphicFramePr>
          <p:cNvPr id="6" name="Table 5"/>
          <p:cNvGraphicFramePr>
            <a:graphicFrameLocks noGrp="1"/>
          </p:cNvGraphicFramePr>
          <p:nvPr>
            <p:extLst>
              <p:ext uri="{D42A27DB-BD31-4B8C-83A1-F6EECF244321}">
                <p14:modId xmlns:p14="http://schemas.microsoft.com/office/powerpoint/2010/main" val="3356368478"/>
              </p:ext>
            </p:extLst>
          </p:nvPr>
        </p:nvGraphicFramePr>
        <p:xfrm>
          <a:off x="467544" y="1340768"/>
          <a:ext cx="8352928" cy="2016222"/>
        </p:xfrm>
        <a:graphic>
          <a:graphicData uri="http://schemas.openxmlformats.org/drawingml/2006/table">
            <a:tbl>
              <a:tblPr rtl="1" firstRow="1" firstCol="1" bandRow="1"/>
              <a:tblGrid>
                <a:gridCol w="751031"/>
                <a:gridCol w="1707919"/>
                <a:gridCol w="3769983"/>
                <a:gridCol w="2123995"/>
              </a:tblGrid>
              <a:tr h="336037">
                <a:tc>
                  <a:txBody>
                    <a:bodyPr/>
                    <a:lstStyle/>
                    <a:p>
                      <a:pPr algn="ctr" rtl="1">
                        <a:spcAft>
                          <a:spcPts val="0"/>
                        </a:spcAft>
                      </a:pPr>
                      <a:r>
                        <a:rPr lang="ar-SA" sz="2000" b="1">
                          <a:effectLst/>
                          <a:latin typeface="Arial"/>
                          <a:ea typeface="Calibri"/>
                          <a:cs typeface="B Mitra"/>
                        </a:rPr>
                        <a:t>ردیف</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effectLst/>
                          <a:latin typeface="Arial"/>
                          <a:ea typeface="Calibri"/>
                          <a:cs typeface="B Mitra"/>
                        </a:rPr>
                        <a:t>استان</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effectLst/>
                          <a:latin typeface="Arial"/>
                          <a:ea typeface="Calibri"/>
                          <a:cs typeface="B Mitra"/>
                        </a:rPr>
                        <a:t>نام باغ</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effectLst/>
                          <a:latin typeface="Arial"/>
                          <a:ea typeface="Calibri"/>
                          <a:cs typeface="B Mitra"/>
                        </a:rPr>
                        <a:t>سطح(هکتار)</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037">
                <a:tc>
                  <a:txBody>
                    <a:bodyPr/>
                    <a:lstStyle/>
                    <a:p>
                      <a:pPr algn="ctr" rtl="1">
                        <a:spcAft>
                          <a:spcPts val="0"/>
                        </a:spcAft>
                      </a:pPr>
                      <a:r>
                        <a:rPr lang="ar-SA" sz="2000" b="1">
                          <a:effectLst/>
                          <a:latin typeface="Arial"/>
                          <a:ea typeface="Calibri"/>
                          <a:cs typeface="B Mitra"/>
                        </a:rPr>
                        <a:t>1</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effectLst/>
                          <a:latin typeface="Arial"/>
                          <a:ea typeface="Calibri"/>
                          <a:cs typeface="B Mitra"/>
                        </a:rPr>
                        <a:t>گلستان</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effectLst/>
                          <a:latin typeface="Arial"/>
                          <a:ea typeface="Calibri"/>
                          <a:cs typeface="B Mitra"/>
                        </a:rPr>
                        <a:t>تعاونی باغداران کرند</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effectLst/>
                          <a:latin typeface="Arial"/>
                          <a:ea typeface="Calibri"/>
                          <a:cs typeface="B Mitra"/>
                        </a:rPr>
                        <a:t>700</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037">
                <a:tc>
                  <a:txBody>
                    <a:bodyPr/>
                    <a:lstStyle/>
                    <a:p>
                      <a:pPr algn="ctr" rtl="1">
                        <a:spcAft>
                          <a:spcPts val="0"/>
                        </a:spcAft>
                      </a:pPr>
                      <a:r>
                        <a:rPr lang="ar-SA" sz="2000" b="1">
                          <a:effectLst/>
                          <a:latin typeface="Arial"/>
                          <a:ea typeface="Calibri"/>
                          <a:cs typeface="B Mitra"/>
                        </a:rPr>
                        <a:t>2</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effectLst/>
                          <a:latin typeface="Arial"/>
                          <a:ea typeface="Calibri"/>
                          <a:cs typeface="B Mitra"/>
                        </a:rPr>
                        <a:t>ایلام</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effectLst/>
                          <a:latin typeface="Arial"/>
                          <a:ea typeface="Calibri"/>
                          <a:cs typeface="B Mitra"/>
                        </a:rPr>
                        <a:t>کمیته امداد امام خمینی(کلات مورموری)</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effectLst/>
                          <a:latin typeface="Arial"/>
                          <a:ea typeface="Calibri"/>
                          <a:cs typeface="B Mitra"/>
                        </a:rPr>
                        <a:t>150</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037">
                <a:tc>
                  <a:txBody>
                    <a:bodyPr/>
                    <a:lstStyle/>
                    <a:p>
                      <a:pPr algn="ctr" rtl="1">
                        <a:spcAft>
                          <a:spcPts val="0"/>
                        </a:spcAft>
                      </a:pPr>
                      <a:r>
                        <a:rPr lang="ar-SA" sz="2000" b="1">
                          <a:effectLst/>
                          <a:latin typeface="Arial"/>
                          <a:ea typeface="Calibri"/>
                          <a:cs typeface="B Mitra"/>
                        </a:rPr>
                        <a:t>3</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effectLst/>
                          <a:latin typeface="Arial"/>
                          <a:ea typeface="Calibri"/>
                          <a:cs typeface="B Mitra"/>
                        </a:rPr>
                        <a:t>گیلان</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effectLst/>
                          <a:latin typeface="Arial"/>
                          <a:ea typeface="Calibri"/>
                          <a:cs typeface="B Mitra"/>
                        </a:rPr>
                        <a:t>بسیج مستضعفین</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effectLst/>
                          <a:latin typeface="Arial"/>
                          <a:ea typeface="Calibri"/>
                          <a:cs typeface="B Mitra"/>
                        </a:rPr>
                        <a:t>1000</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037">
                <a:tc>
                  <a:txBody>
                    <a:bodyPr/>
                    <a:lstStyle/>
                    <a:p>
                      <a:pPr algn="ctr" rtl="1">
                        <a:spcAft>
                          <a:spcPts val="0"/>
                        </a:spcAft>
                      </a:pPr>
                      <a:r>
                        <a:rPr lang="ar-SA" sz="2000" b="1">
                          <a:effectLst/>
                          <a:latin typeface="Arial"/>
                          <a:ea typeface="Calibri"/>
                          <a:cs typeface="B Mitra"/>
                        </a:rPr>
                        <a:t>4</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effectLst/>
                          <a:latin typeface="Arial"/>
                          <a:ea typeface="Calibri"/>
                          <a:cs typeface="B Mitra"/>
                        </a:rPr>
                        <a:t>گیلان</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effectLst/>
                          <a:latin typeface="Arial"/>
                          <a:ea typeface="Calibri"/>
                          <a:cs typeface="B Mitra"/>
                        </a:rPr>
                        <a:t>مزرعه نوین ایرانیان(اتکا)</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effectLst/>
                          <a:latin typeface="Arial"/>
                          <a:ea typeface="Calibri"/>
                          <a:cs typeface="B Mitra"/>
                        </a:rPr>
                        <a:t>470</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037">
                <a:tc>
                  <a:txBody>
                    <a:bodyPr/>
                    <a:lstStyle/>
                    <a:p>
                      <a:pPr algn="ctr" rtl="1">
                        <a:spcAft>
                          <a:spcPts val="0"/>
                        </a:spcAft>
                      </a:pPr>
                      <a:r>
                        <a:rPr lang="ar-SA" sz="2000" b="1">
                          <a:effectLst/>
                          <a:latin typeface="Arial"/>
                          <a:ea typeface="Calibri"/>
                          <a:cs typeface="B Mitra"/>
                        </a:rPr>
                        <a:t>5</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effectLst/>
                          <a:latin typeface="Arial"/>
                          <a:ea typeface="Calibri"/>
                          <a:cs typeface="B Mitra"/>
                        </a:rPr>
                        <a:t>لرستان</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effectLst/>
                          <a:latin typeface="Arial"/>
                          <a:ea typeface="Calibri"/>
                          <a:cs typeface="B Mitra"/>
                        </a:rPr>
                        <a:t>باغ اتکا</a:t>
                      </a:r>
                      <a:endParaRPr lang="en-US" sz="2400" b="1">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dirty="0">
                          <a:effectLst/>
                          <a:latin typeface="Arial"/>
                          <a:ea typeface="Calibri"/>
                          <a:cs typeface="B Mitra"/>
                        </a:rPr>
                        <a:t>150</a:t>
                      </a:r>
                      <a:endParaRPr lang="en-US" sz="2400" b="1" dirty="0">
                        <a:effectLst/>
                        <a:latin typeface="Times New Roman"/>
                        <a:ea typeface="Times New Roman"/>
                        <a:cs typeface="B 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6"/>
          <p:cNvSpPr/>
          <p:nvPr/>
        </p:nvSpPr>
        <p:spPr>
          <a:xfrm>
            <a:off x="178083" y="3501008"/>
            <a:ext cx="8856984" cy="3416320"/>
          </a:xfrm>
          <a:prstGeom prst="rect">
            <a:avLst/>
          </a:prstGeom>
        </p:spPr>
        <p:txBody>
          <a:bodyPr wrap="square">
            <a:spAutoFit/>
          </a:bodyPr>
          <a:lstStyle/>
          <a:p>
            <a:pPr algn="just" rtl="1">
              <a:spcAft>
                <a:spcPts val="0"/>
              </a:spcAft>
            </a:pPr>
            <a:r>
              <a:rPr lang="fa-IR" b="1" dirty="0">
                <a:latin typeface="Times New Roman"/>
                <a:ea typeface="Calibri"/>
                <a:cs typeface="B Mitra"/>
              </a:rPr>
              <a:t>تعاونی باغداران کرند : این تعاونی در منطقه کرند استان گلستان دارای 350 نفر عضو که اکثرا از عشایر منطقه و عموما از قشر جوان می باشد.</a:t>
            </a:r>
            <a:endParaRPr lang="en-US" sz="1100" b="1" dirty="0">
              <a:latin typeface="Times New Roman"/>
              <a:ea typeface="Times New Roman"/>
              <a:cs typeface="B Titr"/>
            </a:endParaRPr>
          </a:p>
          <a:p>
            <a:pPr algn="just" rtl="1">
              <a:spcAft>
                <a:spcPts val="0"/>
              </a:spcAft>
            </a:pPr>
            <a:r>
              <a:rPr lang="fa-IR" b="1" dirty="0">
                <a:latin typeface="Times New Roman"/>
                <a:ea typeface="Calibri"/>
                <a:cs typeface="B Mitra"/>
              </a:rPr>
              <a:t>-کمیته امداد امام خمینی(کلات مورموری) : در منطقه کلات مورموری شهرستان آبدانان استان ایلام با سطح بالغ بر 150 هکتار قرار دارد. </a:t>
            </a:r>
            <a:endParaRPr lang="en-US" sz="1100" b="1" dirty="0">
              <a:latin typeface="Times New Roman"/>
              <a:ea typeface="Times New Roman"/>
              <a:cs typeface="B Titr"/>
            </a:endParaRPr>
          </a:p>
          <a:p>
            <a:pPr algn="just" rtl="1">
              <a:spcAft>
                <a:spcPts val="0"/>
              </a:spcAft>
            </a:pPr>
            <a:r>
              <a:rPr lang="fa-IR" b="1" dirty="0">
                <a:latin typeface="Times New Roman"/>
                <a:ea typeface="Calibri"/>
                <a:cs typeface="B Mitra"/>
              </a:rPr>
              <a:t>-بسیج مستضعفین : این تشکل در حال ایجاد 1000 هکتار باغ زیتون در منطقه بالابالا لوشان شهرستان رودبار بوده و که اعضای آن عموما متشکل از قشر جوان می باشند.</a:t>
            </a:r>
            <a:endParaRPr lang="en-US" sz="1100" b="1" dirty="0">
              <a:latin typeface="Times New Roman"/>
              <a:ea typeface="Times New Roman"/>
              <a:cs typeface="B Titr"/>
            </a:endParaRPr>
          </a:p>
          <a:p>
            <a:pPr algn="just" rtl="1">
              <a:spcAft>
                <a:spcPts val="0"/>
              </a:spcAft>
            </a:pPr>
            <a:r>
              <a:rPr lang="fa-IR" b="1" dirty="0">
                <a:latin typeface="Times New Roman"/>
                <a:ea typeface="Calibri"/>
                <a:cs typeface="B Mitra"/>
              </a:rPr>
              <a:t>-مزرعه نوین ایرانیان(اتکا) : داری 470 هکتار در منطقه منجیل شهرستان رودبار بوده و شامل امکانات زیادی در زمینه فعالیت زیتونمی باشد که به عنوان یک باغ الگویی در انتقال دانش فنی و بکارگیری از دانش روز دنیا بسیار با اهمیت بوده و نمونه مناسبی در بهره وری آب و خاک می باشد.</a:t>
            </a:r>
            <a:endParaRPr lang="en-US" sz="1100" b="1" dirty="0">
              <a:latin typeface="Times New Roman"/>
              <a:ea typeface="Times New Roman"/>
              <a:cs typeface="B Titr"/>
            </a:endParaRPr>
          </a:p>
          <a:p>
            <a:pPr algn="just" rtl="1"/>
            <a:r>
              <a:rPr lang="fa-IR" b="1" dirty="0">
                <a:latin typeface="Times New Roman"/>
                <a:ea typeface="Calibri"/>
                <a:cs typeface="B Mitra"/>
              </a:rPr>
              <a:t>- باغ اتکا شهرستان خرم آباد: این تشکیلات به میزان 150 هکتار از اراضی شیبدار شهرستان خرم آباد استان لرستان را به باغ زیتون با هدف اشتغال جوانان تبدیل نموده و به عنوان یک باغ الگویی در انتقال دانش فنی و بکارگیری از دانش روز دنیا بسیار با اهمیت می باشد و نمونه مناسبی نیز در بهره وری آب و خاک می باشد.</a:t>
            </a:r>
            <a:endParaRPr lang="en-US" b="1" dirty="0"/>
          </a:p>
        </p:txBody>
      </p:sp>
    </p:spTree>
    <p:extLst>
      <p:ext uri="{BB962C8B-B14F-4D97-AF65-F5344CB8AC3E}">
        <p14:creationId xmlns:p14="http://schemas.microsoft.com/office/powerpoint/2010/main" val="13582694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341"/>
            <a:ext cx="8229600" cy="691355"/>
          </a:xfrm>
        </p:spPr>
        <p:txBody>
          <a:bodyPr>
            <a:normAutofit fontScale="90000"/>
          </a:bodyPr>
          <a:lstStyle/>
          <a:p>
            <a:r>
              <a:rPr lang="fa-IR" dirty="0" smtClean="0">
                <a:cs typeface="B Titr" panose="00000700000000000000" pitchFamily="2" charset="-78"/>
              </a:rPr>
              <a:t>باغدارن نمونه</a:t>
            </a:r>
            <a:endParaRPr lang="en-US" dirty="0">
              <a:cs typeface="B Titr" panose="00000700000000000000" pitchFamily="2" charset="-78"/>
            </a:endParaRPr>
          </a:p>
        </p:txBody>
      </p:sp>
      <p:graphicFrame>
        <p:nvGraphicFramePr>
          <p:cNvPr id="3" name="Table 2"/>
          <p:cNvGraphicFramePr>
            <a:graphicFrameLocks noGrp="1"/>
          </p:cNvGraphicFramePr>
          <p:nvPr>
            <p:extLst>
              <p:ext uri="{D42A27DB-BD31-4B8C-83A1-F6EECF244321}">
                <p14:modId xmlns:p14="http://schemas.microsoft.com/office/powerpoint/2010/main" val="3374285441"/>
              </p:ext>
            </p:extLst>
          </p:nvPr>
        </p:nvGraphicFramePr>
        <p:xfrm>
          <a:off x="-7289" y="608646"/>
          <a:ext cx="9143999" cy="6309360"/>
        </p:xfrm>
        <a:graphic>
          <a:graphicData uri="http://schemas.openxmlformats.org/drawingml/2006/table">
            <a:tbl>
              <a:tblPr rtl="1" firstRow="1" firstCol="1" bandRow="1"/>
              <a:tblGrid>
                <a:gridCol w="616737"/>
                <a:gridCol w="1690231"/>
                <a:gridCol w="1611523"/>
                <a:gridCol w="1306377"/>
                <a:gridCol w="1306377"/>
                <a:gridCol w="1435546"/>
                <a:gridCol w="1177208"/>
              </a:tblGrid>
              <a:tr h="719165">
                <a:tc>
                  <a:txBody>
                    <a:bodyPr/>
                    <a:lstStyle/>
                    <a:p>
                      <a:pPr algn="ctr" rtl="1">
                        <a:lnSpc>
                          <a:spcPct val="115000"/>
                        </a:lnSpc>
                        <a:spcAft>
                          <a:spcPts val="0"/>
                        </a:spcAft>
                      </a:pPr>
                      <a:r>
                        <a:rPr lang="fa-IR" sz="1800" b="1" kern="1200" dirty="0">
                          <a:solidFill>
                            <a:schemeClr val="tx1"/>
                          </a:solidFill>
                          <a:effectLst/>
                          <a:latin typeface="Calibri"/>
                          <a:ea typeface="Calibri"/>
                          <a:cs typeface="B Mitra" panose="00000400000000000000" pitchFamily="2" charset="-78"/>
                        </a:rPr>
                        <a:t>ردیف</a:t>
                      </a:r>
                      <a:endParaRPr lang="en-US" sz="1800" b="1" kern="1200"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kern="1200" dirty="0">
                          <a:solidFill>
                            <a:schemeClr val="tx1"/>
                          </a:solidFill>
                          <a:effectLst/>
                          <a:latin typeface="Calibri"/>
                          <a:ea typeface="Calibri"/>
                          <a:cs typeface="B Mitra" panose="00000400000000000000" pitchFamily="2" charset="-78"/>
                        </a:rPr>
                        <a:t>نام - نام خانوادگی</a:t>
                      </a:r>
                      <a:endParaRPr lang="en-US" sz="1800" b="1" kern="1200"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kern="1200" dirty="0">
                          <a:solidFill>
                            <a:schemeClr val="tx1"/>
                          </a:solidFill>
                          <a:effectLst/>
                          <a:latin typeface="Calibri"/>
                          <a:ea typeface="Calibri"/>
                          <a:cs typeface="B Mitra" panose="00000400000000000000" pitchFamily="2" charset="-78"/>
                        </a:rPr>
                        <a:t>استان</a:t>
                      </a:r>
                      <a:endParaRPr lang="en-US" sz="1800" b="1" kern="1200"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kern="1200" dirty="0">
                          <a:solidFill>
                            <a:schemeClr val="tx1"/>
                          </a:solidFill>
                          <a:effectLst/>
                          <a:latin typeface="Calibri"/>
                          <a:ea typeface="Calibri"/>
                          <a:cs typeface="B Mitra" panose="00000400000000000000" pitchFamily="2" charset="-78"/>
                        </a:rPr>
                        <a:t>شهرستان</a:t>
                      </a:r>
                      <a:endParaRPr lang="en-US" sz="1800" b="1" kern="1200"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kern="1200" dirty="0">
                          <a:solidFill>
                            <a:schemeClr val="tx1"/>
                          </a:solidFill>
                          <a:effectLst/>
                          <a:latin typeface="Calibri"/>
                          <a:ea typeface="Calibri"/>
                          <a:cs typeface="B Mitra" panose="00000400000000000000" pitchFamily="2" charset="-78"/>
                        </a:rPr>
                        <a:t>سطح زیر کشت(هکتار)</a:t>
                      </a:r>
                      <a:endParaRPr lang="en-US" sz="1800" b="1" kern="1200"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kern="1200" dirty="0">
                          <a:solidFill>
                            <a:schemeClr val="tx1"/>
                          </a:solidFill>
                          <a:effectLst/>
                          <a:latin typeface="Calibri"/>
                          <a:ea typeface="Calibri"/>
                          <a:cs typeface="B Mitra" panose="00000400000000000000" pitchFamily="2" charset="-78"/>
                        </a:rPr>
                        <a:t>عملکرد(کیلوگرم /هکتار)</a:t>
                      </a:r>
                      <a:endParaRPr lang="en-US" sz="1800" b="1" kern="1200"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kern="1200" dirty="0">
                          <a:solidFill>
                            <a:schemeClr val="tx1"/>
                          </a:solidFill>
                          <a:effectLst/>
                          <a:latin typeface="Calibri"/>
                          <a:ea typeface="Calibri"/>
                          <a:cs typeface="B Mitra" panose="00000400000000000000" pitchFamily="2" charset="-78"/>
                        </a:rPr>
                        <a:t>سال</a:t>
                      </a:r>
                      <a:endParaRPr lang="en-US" sz="1800" b="1" kern="1200" dirty="0">
                        <a:solidFill>
                          <a:schemeClr val="tx1"/>
                        </a:solidFill>
                        <a:effectLst/>
                        <a:latin typeface="Calibri"/>
                        <a:ea typeface="Calibri"/>
                        <a:cs typeface="B Mitra" panose="00000400000000000000" pitchFamily="2" charset="-78"/>
                      </a:endParaRPr>
                    </a:p>
                    <a:p>
                      <a:pPr algn="ctr" rtl="1">
                        <a:lnSpc>
                          <a:spcPct val="115000"/>
                        </a:lnSpc>
                        <a:spcAft>
                          <a:spcPts val="0"/>
                        </a:spcAft>
                      </a:pPr>
                      <a:r>
                        <a:rPr lang="fa-IR" sz="1800" b="1" kern="1200" dirty="0">
                          <a:solidFill>
                            <a:schemeClr val="tx1"/>
                          </a:solidFill>
                          <a:effectLst/>
                          <a:latin typeface="Calibri"/>
                          <a:ea typeface="Calibri"/>
                          <a:cs typeface="B Mitra" panose="00000400000000000000" pitchFamily="2" charset="-78"/>
                        </a:rPr>
                        <a:t> </a:t>
                      </a:r>
                      <a:endParaRPr lang="en-US" sz="1800" b="1" kern="1200" dirty="0">
                        <a:solidFill>
                          <a:schemeClr val="tx1"/>
                        </a:solidFill>
                        <a:effectLst/>
                        <a:latin typeface="Calibri"/>
                        <a:ea typeface="Calibri"/>
                        <a:cs typeface="B Mitra" panose="00000400000000000000" pitchFamily="2" charset="-78"/>
                      </a:endParaRPr>
                    </a:p>
                    <a:p>
                      <a:pPr algn="ctr" rtl="1">
                        <a:lnSpc>
                          <a:spcPct val="115000"/>
                        </a:lnSpc>
                        <a:spcAft>
                          <a:spcPts val="0"/>
                        </a:spcAft>
                      </a:pPr>
                      <a:r>
                        <a:rPr lang="fa-IR" sz="1800" b="1" kern="1200" dirty="0">
                          <a:solidFill>
                            <a:schemeClr val="tx1"/>
                          </a:solidFill>
                          <a:effectLst/>
                          <a:latin typeface="Calibri"/>
                          <a:ea typeface="Calibri"/>
                          <a:cs typeface="B Mitra" panose="00000400000000000000" pitchFamily="2" charset="-78"/>
                        </a:rPr>
                        <a:t> </a:t>
                      </a:r>
                      <a:endParaRPr lang="en-US" sz="1800" b="1" kern="1200"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897">
                <a:tc>
                  <a:txBody>
                    <a:bodyPr/>
                    <a:lstStyle/>
                    <a:p>
                      <a:pPr algn="ctr" rtl="1">
                        <a:lnSpc>
                          <a:spcPct val="115000"/>
                        </a:lnSpc>
                        <a:spcAft>
                          <a:spcPts val="0"/>
                        </a:spcAft>
                      </a:pPr>
                      <a:r>
                        <a:rPr lang="fa-IR" sz="1200" b="1" dirty="0">
                          <a:solidFill>
                            <a:schemeClr val="tx1"/>
                          </a:solidFill>
                          <a:effectLst/>
                          <a:latin typeface="Calibri"/>
                          <a:ea typeface="Calibri"/>
                          <a:cs typeface="B Mitra" panose="00000400000000000000" pitchFamily="2" charset="-78"/>
                        </a:rPr>
                        <a:t>1</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smtClean="0">
                          <a:solidFill>
                            <a:schemeClr val="tx1"/>
                          </a:solidFill>
                          <a:effectLst/>
                          <a:latin typeface="Calibri"/>
                          <a:ea typeface="Calibri"/>
                          <a:cs typeface="B Mitra" panose="00000400000000000000" pitchFamily="2" charset="-78"/>
                        </a:rPr>
                        <a:t>اسداله </a:t>
                      </a:r>
                      <a:r>
                        <a:rPr lang="fa-IR" sz="1800" b="1" dirty="0">
                          <a:solidFill>
                            <a:schemeClr val="tx1"/>
                          </a:solidFill>
                          <a:effectLst/>
                          <a:latin typeface="Calibri"/>
                          <a:ea typeface="Calibri"/>
                          <a:cs typeface="B Mitra" panose="00000400000000000000" pitchFamily="2" charset="-78"/>
                        </a:rPr>
                        <a:t>اسکندری</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زنجان</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طارم</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6</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27343</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1390</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795">
                <a:tc>
                  <a:txBody>
                    <a:bodyPr/>
                    <a:lstStyle/>
                    <a:p>
                      <a:pPr algn="ctr" rtl="1">
                        <a:lnSpc>
                          <a:spcPct val="115000"/>
                        </a:lnSpc>
                        <a:spcAft>
                          <a:spcPts val="0"/>
                        </a:spcAft>
                      </a:pPr>
                      <a:r>
                        <a:rPr lang="fa-IR" sz="1200" b="1" dirty="0">
                          <a:solidFill>
                            <a:schemeClr val="tx1"/>
                          </a:solidFill>
                          <a:effectLst/>
                          <a:latin typeface="Calibri"/>
                          <a:ea typeface="Calibri"/>
                          <a:cs typeface="B Mitra" panose="00000400000000000000" pitchFamily="2" charset="-78"/>
                        </a:rPr>
                        <a:t>2</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محمدعلی کشاورز قاضی</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قزوین</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قزوین</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25920</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1391</a:t>
                      </a:r>
                      <a:endParaRPr lang="en-US" sz="1200" b="1">
                        <a:solidFill>
                          <a:schemeClr val="tx1"/>
                        </a:solidFill>
                        <a:effectLst/>
                        <a:latin typeface="Calibri"/>
                        <a:ea typeface="Calibri"/>
                        <a:cs typeface="B Mitra" panose="00000400000000000000" pitchFamily="2" charset="-78"/>
                      </a:endParaRPr>
                    </a:p>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 </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267">
                <a:tc>
                  <a:txBody>
                    <a:bodyPr/>
                    <a:lstStyle/>
                    <a:p>
                      <a:pPr algn="ctr" rtl="1">
                        <a:lnSpc>
                          <a:spcPct val="115000"/>
                        </a:lnSpc>
                        <a:spcAft>
                          <a:spcPts val="0"/>
                        </a:spcAft>
                      </a:pPr>
                      <a:r>
                        <a:rPr lang="fa-IR" sz="1200" b="1">
                          <a:solidFill>
                            <a:schemeClr val="tx1"/>
                          </a:solidFill>
                          <a:effectLst/>
                          <a:latin typeface="Calibri"/>
                          <a:ea typeface="Calibri"/>
                          <a:cs typeface="B Mitra" panose="00000400000000000000" pitchFamily="2" charset="-78"/>
                        </a:rPr>
                        <a:t>3</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حیدر حیدری</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فارس</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کوار</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3</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27572</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1392</a:t>
                      </a:r>
                      <a:endParaRPr lang="en-US" sz="1200" b="1">
                        <a:solidFill>
                          <a:schemeClr val="tx1"/>
                        </a:solidFill>
                        <a:effectLst/>
                        <a:latin typeface="Calibri"/>
                        <a:ea typeface="Calibri"/>
                        <a:cs typeface="B Mitra" panose="00000400000000000000" pitchFamily="2" charset="-78"/>
                      </a:endParaRPr>
                    </a:p>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 </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795">
                <a:tc>
                  <a:txBody>
                    <a:bodyPr/>
                    <a:lstStyle/>
                    <a:p>
                      <a:pPr algn="ctr" rtl="1">
                        <a:lnSpc>
                          <a:spcPct val="115000"/>
                        </a:lnSpc>
                        <a:spcAft>
                          <a:spcPts val="0"/>
                        </a:spcAft>
                      </a:pPr>
                      <a:r>
                        <a:rPr lang="fa-IR" sz="1200" b="1">
                          <a:solidFill>
                            <a:schemeClr val="tx1"/>
                          </a:solidFill>
                          <a:effectLst/>
                          <a:latin typeface="Calibri"/>
                          <a:ea typeface="Calibri"/>
                          <a:cs typeface="B Mitra" panose="00000400000000000000" pitchFamily="2" charset="-78"/>
                        </a:rPr>
                        <a:t>4</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خانلر گودرزوند چگینی</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گیلان</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رودبار</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150</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23800</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 </a:t>
                      </a:r>
                      <a:endParaRPr lang="en-US" sz="1200" b="1" dirty="0">
                        <a:solidFill>
                          <a:schemeClr val="tx1"/>
                        </a:solidFill>
                        <a:effectLst/>
                        <a:latin typeface="Calibri"/>
                        <a:ea typeface="Calibri"/>
                        <a:cs typeface="B Mitra" panose="00000400000000000000" pitchFamily="2" charset="-78"/>
                      </a:endParaRPr>
                    </a:p>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1393</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795">
                <a:tc>
                  <a:txBody>
                    <a:bodyPr/>
                    <a:lstStyle/>
                    <a:p>
                      <a:pPr algn="ctr" rtl="1">
                        <a:lnSpc>
                          <a:spcPct val="115000"/>
                        </a:lnSpc>
                        <a:spcAft>
                          <a:spcPts val="0"/>
                        </a:spcAft>
                      </a:pPr>
                      <a:r>
                        <a:rPr lang="fa-IR" sz="1200" b="1">
                          <a:solidFill>
                            <a:schemeClr val="tx1"/>
                          </a:solidFill>
                          <a:effectLst/>
                          <a:latin typeface="Calibri"/>
                          <a:ea typeface="Calibri"/>
                          <a:cs typeface="B Mitra" panose="00000400000000000000" pitchFamily="2" charset="-78"/>
                        </a:rPr>
                        <a:t>5</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ایرج امینی</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گیلان</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رودبار</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165</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1556</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 </a:t>
                      </a:r>
                      <a:endParaRPr lang="en-US" sz="1200" b="1">
                        <a:solidFill>
                          <a:schemeClr val="tx1"/>
                        </a:solidFill>
                        <a:effectLst/>
                        <a:latin typeface="Calibri"/>
                        <a:ea typeface="Calibri"/>
                        <a:cs typeface="B Mitra" panose="00000400000000000000" pitchFamily="2" charset="-78"/>
                      </a:endParaRPr>
                    </a:p>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1394</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795">
                <a:tc>
                  <a:txBody>
                    <a:bodyPr/>
                    <a:lstStyle/>
                    <a:p>
                      <a:pPr algn="ctr" rtl="1">
                        <a:lnSpc>
                          <a:spcPct val="115000"/>
                        </a:lnSpc>
                        <a:spcAft>
                          <a:spcPts val="0"/>
                        </a:spcAft>
                      </a:pPr>
                      <a:r>
                        <a:rPr lang="fa-IR" sz="1200" b="1">
                          <a:solidFill>
                            <a:schemeClr val="tx1"/>
                          </a:solidFill>
                          <a:effectLst/>
                          <a:latin typeface="Calibri"/>
                          <a:ea typeface="Calibri"/>
                          <a:cs typeface="B Mitra" panose="00000400000000000000" pitchFamily="2" charset="-78"/>
                        </a:rPr>
                        <a:t>6</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سیدباقرشفیعی</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زنجان</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طارم</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5/10</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23600</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 </a:t>
                      </a:r>
                      <a:endParaRPr lang="en-US" sz="1200" b="1" dirty="0">
                        <a:solidFill>
                          <a:schemeClr val="tx1"/>
                        </a:solidFill>
                        <a:effectLst/>
                        <a:latin typeface="Calibri"/>
                        <a:ea typeface="Calibri"/>
                        <a:cs typeface="B Mitra" panose="00000400000000000000" pitchFamily="2" charset="-78"/>
                      </a:endParaRPr>
                    </a:p>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1395</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795">
                <a:tc>
                  <a:txBody>
                    <a:bodyPr/>
                    <a:lstStyle/>
                    <a:p>
                      <a:pPr algn="ctr" rtl="1">
                        <a:lnSpc>
                          <a:spcPct val="115000"/>
                        </a:lnSpc>
                        <a:spcAft>
                          <a:spcPts val="0"/>
                        </a:spcAft>
                      </a:pPr>
                      <a:r>
                        <a:rPr lang="fa-IR" sz="1200" b="1" dirty="0" smtClean="0">
                          <a:solidFill>
                            <a:schemeClr val="tx1"/>
                          </a:solidFill>
                          <a:effectLst/>
                          <a:latin typeface="Calibri"/>
                          <a:ea typeface="Calibri"/>
                          <a:cs typeface="B Mitra" panose="00000400000000000000" pitchFamily="2" charset="-78"/>
                        </a:rPr>
                        <a:t>7</a:t>
                      </a:r>
                      <a:r>
                        <a:rPr lang="fa-IR" sz="1200" b="1" dirty="0">
                          <a:solidFill>
                            <a:schemeClr val="tx1"/>
                          </a:solidFill>
                          <a:effectLst/>
                          <a:latin typeface="Calibri"/>
                          <a:ea typeface="Calibri"/>
                          <a:cs typeface="B Mitra" panose="00000400000000000000" pitchFamily="2" charset="-78"/>
                        </a:rPr>
                        <a:t> </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رضا ذوالفقاری</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سمنان</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سمنان</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4/8</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مدیر نمونه باغ زیتون</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1395</a:t>
                      </a:r>
                      <a:endParaRPr lang="en-US" sz="1200" b="1" dirty="0">
                        <a:solidFill>
                          <a:schemeClr val="tx1"/>
                        </a:solidFill>
                        <a:effectLst/>
                        <a:latin typeface="Calibri"/>
                        <a:ea typeface="Calibri"/>
                        <a:cs typeface="B Mitra" panose="00000400000000000000" pitchFamily="2" charset="-78"/>
                      </a:endParaRPr>
                    </a:p>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 </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267">
                <a:tc>
                  <a:txBody>
                    <a:bodyPr/>
                    <a:lstStyle/>
                    <a:p>
                      <a:pPr algn="ctr" rtl="1">
                        <a:lnSpc>
                          <a:spcPct val="115000"/>
                        </a:lnSpc>
                        <a:spcAft>
                          <a:spcPts val="0"/>
                        </a:spcAft>
                      </a:pPr>
                      <a:r>
                        <a:rPr lang="fa-IR" sz="1200" b="1" dirty="0" smtClean="0">
                          <a:solidFill>
                            <a:schemeClr val="tx1"/>
                          </a:solidFill>
                          <a:effectLst/>
                          <a:latin typeface="Calibri"/>
                          <a:ea typeface="Calibri"/>
                          <a:cs typeface="B Mitra" panose="00000400000000000000" pitchFamily="2" charset="-78"/>
                        </a:rPr>
                        <a:t>8</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مهدی چگینی</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قزوین</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لوشان</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20</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a:solidFill>
                            <a:schemeClr val="tx1"/>
                          </a:solidFill>
                          <a:effectLst/>
                          <a:latin typeface="Calibri"/>
                          <a:ea typeface="Calibri"/>
                          <a:cs typeface="B Mitra" panose="00000400000000000000" pitchFamily="2" charset="-78"/>
                        </a:rPr>
                        <a:t>17400</a:t>
                      </a:r>
                      <a:endParaRPr lang="en-US" sz="1200" b="1">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1396</a:t>
                      </a:r>
                      <a:endParaRPr lang="en-US" sz="1200" b="1" dirty="0">
                        <a:solidFill>
                          <a:schemeClr val="tx1"/>
                        </a:solidFill>
                        <a:effectLst/>
                        <a:latin typeface="Calibri"/>
                        <a:ea typeface="Calibri"/>
                        <a:cs typeface="B Mitra" panose="00000400000000000000" pitchFamily="2" charset="-78"/>
                      </a:endParaRPr>
                    </a:p>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 </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795">
                <a:tc>
                  <a:txBody>
                    <a:bodyPr/>
                    <a:lstStyle/>
                    <a:p>
                      <a:pPr algn="ctr" rtl="1">
                        <a:lnSpc>
                          <a:spcPct val="115000"/>
                        </a:lnSpc>
                        <a:spcAft>
                          <a:spcPts val="0"/>
                        </a:spcAft>
                      </a:pPr>
                      <a:r>
                        <a:rPr lang="fa-IR" sz="1200" b="1" dirty="0" smtClean="0">
                          <a:solidFill>
                            <a:schemeClr val="tx1"/>
                          </a:solidFill>
                          <a:effectLst/>
                          <a:latin typeface="Calibri"/>
                          <a:ea typeface="Calibri"/>
                          <a:cs typeface="B Mitra" panose="00000400000000000000" pitchFamily="2" charset="-78"/>
                        </a:rPr>
                        <a:t>9</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صفرحیدری</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زنجان</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طارم</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6</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مدیر نمونه باغ زیتون</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1396</a:t>
                      </a:r>
                      <a:endParaRPr lang="en-US" sz="1200" b="1" dirty="0">
                        <a:solidFill>
                          <a:schemeClr val="tx1"/>
                        </a:solidFill>
                        <a:effectLst/>
                        <a:latin typeface="Calibri"/>
                        <a:ea typeface="Calibri"/>
                        <a:cs typeface="B Mitra" panose="00000400000000000000" pitchFamily="2" charset="-78"/>
                      </a:endParaRPr>
                    </a:p>
                    <a:p>
                      <a:pPr algn="ctr" rtl="1">
                        <a:lnSpc>
                          <a:spcPct val="115000"/>
                        </a:lnSpc>
                        <a:spcAft>
                          <a:spcPts val="0"/>
                        </a:spcAft>
                      </a:pPr>
                      <a:r>
                        <a:rPr lang="fa-IR" sz="1800" b="1" dirty="0">
                          <a:solidFill>
                            <a:schemeClr val="tx1"/>
                          </a:solidFill>
                          <a:effectLst/>
                          <a:latin typeface="Calibri"/>
                          <a:ea typeface="Calibri"/>
                          <a:cs typeface="B Mitra" panose="00000400000000000000" pitchFamily="2" charset="-78"/>
                        </a:rPr>
                        <a:t> </a:t>
                      </a:r>
                      <a:endParaRPr lang="en-US" sz="1200" b="1" dirty="0">
                        <a:solidFill>
                          <a:schemeClr val="tx1"/>
                        </a:solidFill>
                        <a:effectLst/>
                        <a:latin typeface="Calibri"/>
                        <a:ea typeface="Calibri"/>
                        <a:cs typeface="B Mitra" panose="00000400000000000000" pitchFamily="2" charset="-78"/>
                      </a:endParaRPr>
                    </a:p>
                  </a:txBody>
                  <a:tcPr marL="62141" marR="621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87570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rtl="1">
              <a:spcBef>
                <a:spcPts val="400"/>
              </a:spcBef>
              <a:spcAft>
                <a:spcPts val="400"/>
              </a:spcAft>
            </a:pPr>
            <a:r>
              <a:rPr lang="fa-IR" dirty="0">
                <a:solidFill>
                  <a:prstClr val="black"/>
                </a:solidFill>
                <a:latin typeface="Times New Roman"/>
                <a:ea typeface="Times New Roman"/>
                <a:cs typeface="B Titr" panose="00000700000000000000" pitchFamily="2" charset="-78"/>
              </a:rPr>
              <a:t>شورای بین المللی </a:t>
            </a:r>
            <a:r>
              <a:rPr lang="fa-IR" dirty="0" smtClean="0">
                <a:solidFill>
                  <a:prstClr val="black"/>
                </a:solidFill>
                <a:latin typeface="Times New Roman"/>
                <a:ea typeface="Times New Roman"/>
                <a:cs typeface="B Titr" panose="00000700000000000000" pitchFamily="2" charset="-78"/>
              </a:rPr>
              <a:t>زیتون(</a:t>
            </a:r>
            <a:r>
              <a:rPr lang="en-US" dirty="0" smtClean="0">
                <a:solidFill>
                  <a:prstClr val="black"/>
                </a:solidFill>
                <a:latin typeface="Times New Roman"/>
                <a:ea typeface="Times New Roman"/>
                <a:cs typeface="B Titr" panose="00000700000000000000" pitchFamily="2" charset="-78"/>
              </a:rPr>
              <a:t>IOC</a:t>
            </a:r>
            <a:r>
              <a:rPr lang="fa-IR" dirty="0" smtClean="0">
                <a:solidFill>
                  <a:prstClr val="black"/>
                </a:solidFill>
                <a:latin typeface="Times New Roman"/>
                <a:ea typeface="Times New Roman"/>
                <a:cs typeface="B Titr" panose="00000700000000000000" pitchFamily="2" charset="-78"/>
              </a:rPr>
              <a:t>)</a:t>
            </a:r>
            <a:endParaRPr lang="en-US" sz="8800" dirty="0">
              <a:cs typeface="B Titr" panose="00000700000000000000" pitchFamily="2" charset="-78"/>
            </a:endParaRPr>
          </a:p>
        </p:txBody>
      </p:sp>
      <p:sp>
        <p:nvSpPr>
          <p:cNvPr id="4" name="Rectangle 3"/>
          <p:cNvSpPr/>
          <p:nvPr/>
        </p:nvSpPr>
        <p:spPr>
          <a:xfrm>
            <a:off x="365901" y="1772816"/>
            <a:ext cx="8496944" cy="3970318"/>
          </a:xfrm>
          <a:prstGeom prst="rect">
            <a:avLst/>
          </a:prstGeom>
        </p:spPr>
        <p:txBody>
          <a:bodyPr wrap="square">
            <a:spAutoFit/>
          </a:bodyPr>
          <a:lstStyle/>
          <a:p>
            <a:pPr algn="just" rtl="1">
              <a:spcAft>
                <a:spcPts val="1000"/>
              </a:spcAft>
            </a:pPr>
            <a:r>
              <a:rPr lang="fa-IR" sz="2800" b="1" dirty="0" smtClean="0">
                <a:latin typeface="Times New Roman"/>
                <a:ea typeface="Calibri"/>
                <a:cs typeface="B Mitra"/>
              </a:rPr>
              <a:t>جمهوری </a:t>
            </a:r>
            <a:r>
              <a:rPr lang="fa-IR" sz="2800" b="1" dirty="0">
                <a:latin typeface="Times New Roman"/>
                <a:ea typeface="Calibri"/>
                <a:cs typeface="B Mitra"/>
              </a:rPr>
              <a:t>اسلامی ایران از سال 1382 به عضویت رسمی شورای بین المللی زیتون در آمده که با توجه به عضویت در شورای مذکور، امکان بهره مندی از دانش روز دنیا از طریق ارتباط با کشور های عضو دارای سوابق علمی و عملی در گونه زیتون نیز بوجود آمده است. لازم به ذکر است که مقر اصلی این شورا در مادرید اسپانیا بوده و اکثر کشورهای مهم تولید کننده زیتون عضو این شورا می باشند. استفاده از ظرفیت دانشی و فناوری های شناخته شده و نوین </a:t>
            </a:r>
            <a:r>
              <a:rPr lang="fa-IR" sz="2800" b="1" dirty="0" smtClean="0">
                <a:latin typeface="Times New Roman"/>
                <a:ea typeface="Calibri"/>
                <a:cs typeface="B Mitra"/>
              </a:rPr>
              <a:t>این شورا و </a:t>
            </a:r>
            <a:r>
              <a:rPr lang="fa-IR" sz="2800" b="1" dirty="0">
                <a:latin typeface="Times New Roman"/>
                <a:ea typeface="Calibri"/>
                <a:cs typeface="B Mitra"/>
              </a:rPr>
              <a:t>کشورهای عضو این شورا برای تحقق اهداف ترسیم شده طرح زیتون کشور ایران همواره در دستور کار مجری طرح زیتون می باشد. </a:t>
            </a:r>
            <a:endParaRPr lang="en-US" sz="1600" b="1" dirty="0">
              <a:effectLst/>
              <a:latin typeface="Times New Roman"/>
              <a:ea typeface="Times New Roman"/>
              <a:cs typeface="B Titr"/>
            </a:endParaRPr>
          </a:p>
        </p:txBody>
      </p:sp>
    </p:spTree>
    <p:extLst>
      <p:ext uri="{BB962C8B-B14F-4D97-AF65-F5344CB8AC3E}">
        <p14:creationId xmlns:p14="http://schemas.microsoft.com/office/powerpoint/2010/main" val="626816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just" rtl="1"/>
            <a:r>
              <a:rPr lang="fa-IR" sz="2800" b="1" dirty="0">
                <a:cs typeface="B Titr" panose="00000700000000000000" pitchFamily="2" charset="-78"/>
              </a:rPr>
              <a:t>همکاری با شورای بین المللی زیتون</a:t>
            </a:r>
            <a:endParaRPr lang="en-US" sz="2800" b="1" dirty="0">
              <a:cs typeface="B Titr" panose="00000700000000000000" pitchFamily="2" charset="-78"/>
            </a:endParaRPr>
          </a:p>
        </p:txBody>
      </p:sp>
      <p:sp>
        <p:nvSpPr>
          <p:cNvPr id="3" name="Rectangle 2"/>
          <p:cNvSpPr/>
          <p:nvPr/>
        </p:nvSpPr>
        <p:spPr>
          <a:xfrm>
            <a:off x="179512" y="1124744"/>
            <a:ext cx="8712968" cy="5693866"/>
          </a:xfrm>
          <a:prstGeom prst="rect">
            <a:avLst/>
          </a:prstGeom>
        </p:spPr>
        <p:txBody>
          <a:bodyPr wrap="square">
            <a:spAutoFit/>
          </a:bodyPr>
          <a:lstStyle/>
          <a:p>
            <a:pPr algn="just" rtl="1"/>
            <a:r>
              <a:rPr lang="en-US" sz="2400" b="1" dirty="0">
                <a:solidFill>
                  <a:prstClr val="black"/>
                </a:solidFill>
                <a:effectLst>
                  <a:outerShdw blurRad="50800" dist="38100" algn="tr" rotWithShape="0">
                    <a:prstClr val="black">
                      <a:alpha val="40000"/>
                    </a:prstClr>
                  </a:outerShdw>
                </a:effectLst>
                <a:cs typeface="B Mitra" panose="00000400000000000000" pitchFamily="2" charset="-78"/>
                <a:sym typeface="Wingdings 3"/>
              </a:rPr>
              <a:t></a:t>
            </a:r>
            <a:r>
              <a:rPr lang="ar-SA" sz="2400" b="1" dirty="0">
                <a:solidFill>
                  <a:prstClr val="black"/>
                </a:solidFill>
                <a:effectLst>
                  <a:outerShdw blurRad="50800" dist="38100" algn="tr" rotWithShape="0">
                    <a:prstClr val="black">
                      <a:alpha val="40000"/>
                    </a:prstClr>
                  </a:outerShdw>
                </a:effectLst>
                <a:cs typeface="B Mitra" panose="00000400000000000000" pitchFamily="2" charset="-78"/>
              </a:rPr>
              <a:t>اهداف فني: </a:t>
            </a:r>
            <a:endParaRPr lang="en-US" sz="2400" b="1" dirty="0">
              <a:solidFill>
                <a:prstClr val="black"/>
              </a:solidFill>
              <a:effectLst>
                <a:outerShdw blurRad="50800" dist="38100" algn="tr" rotWithShape="0">
                  <a:prstClr val="black">
                    <a:alpha val="40000"/>
                  </a:prstClr>
                </a:outerShdw>
              </a:effectLst>
              <a:cs typeface="B Mitra" panose="00000400000000000000" pitchFamily="2" charset="-78"/>
            </a:endParaRPr>
          </a:p>
          <a:p>
            <a:pPr marL="285750" indent="-285750" algn="just" rtl="1">
              <a:buFont typeface="Wingdings" panose="05000000000000000000" pitchFamily="2" charset="2"/>
              <a:buChar char="ü"/>
            </a:pPr>
            <a:r>
              <a:rPr lang="ar-SA" sz="2400" b="1" dirty="0">
                <a:solidFill>
                  <a:prstClr val="black"/>
                </a:solidFill>
                <a:cs typeface="B Mitra" panose="00000400000000000000" pitchFamily="2" charset="-78"/>
              </a:rPr>
              <a:t>هماهنگ </a:t>
            </a:r>
            <a:r>
              <a:rPr lang="ar-SA" sz="2400" b="1" dirty="0" smtClean="0">
                <a:solidFill>
                  <a:prstClr val="black"/>
                </a:solidFill>
                <a:cs typeface="B Mitra" panose="00000400000000000000" pitchFamily="2" charset="-78"/>
              </a:rPr>
              <a:t>كردن </a:t>
            </a:r>
            <a:r>
              <a:rPr lang="ar-SA" sz="2400" b="1" dirty="0">
                <a:solidFill>
                  <a:prstClr val="black"/>
                </a:solidFill>
                <a:cs typeface="B Mitra" panose="00000400000000000000" pitchFamily="2" charset="-78"/>
              </a:rPr>
              <a:t>توسعه پايدار </a:t>
            </a:r>
            <a:r>
              <a:rPr lang="fa-IR" sz="2400" b="1" dirty="0" smtClean="0">
                <a:solidFill>
                  <a:prstClr val="black"/>
                </a:solidFill>
                <a:cs typeface="B Mitra" panose="00000400000000000000" pitchFamily="2" charset="-78"/>
              </a:rPr>
              <a:t>و تولید</a:t>
            </a:r>
            <a:r>
              <a:rPr lang="ar-SA" sz="2400" b="1" dirty="0" smtClean="0">
                <a:solidFill>
                  <a:prstClr val="black"/>
                </a:solidFill>
                <a:cs typeface="B Mitra" panose="00000400000000000000" pitchFamily="2" charset="-78"/>
              </a:rPr>
              <a:t> </a:t>
            </a:r>
            <a:r>
              <a:rPr lang="ar-SA" sz="2400" b="1" dirty="0">
                <a:solidFill>
                  <a:prstClr val="black"/>
                </a:solidFill>
                <a:cs typeface="B Mitra" panose="00000400000000000000" pitchFamily="2" charset="-78"/>
              </a:rPr>
              <a:t>جهاني زيتون، تحكيم سياستهاي توليد، صنعتي سازي، انبارداري و سياستهاي بازاريابي روغن </a:t>
            </a:r>
            <a:r>
              <a:rPr lang="ar-SA" sz="2400" b="1" dirty="0" smtClean="0">
                <a:solidFill>
                  <a:prstClr val="black"/>
                </a:solidFill>
                <a:cs typeface="B Mitra" panose="00000400000000000000" pitchFamily="2" charset="-78"/>
              </a:rPr>
              <a:t>زيتون</a:t>
            </a:r>
            <a:r>
              <a:rPr lang="fa-IR" sz="2400" b="1" dirty="0" smtClean="0">
                <a:solidFill>
                  <a:prstClr val="black"/>
                </a:solidFill>
                <a:cs typeface="B Mitra" panose="00000400000000000000" pitchFamily="2" charset="-78"/>
              </a:rPr>
              <a:t> و</a:t>
            </a:r>
            <a:r>
              <a:rPr lang="ar-SA" sz="2400" b="1" dirty="0" smtClean="0">
                <a:solidFill>
                  <a:prstClr val="black"/>
                </a:solidFill>
                <a:cs typeface="B Mitra" panose="00000400000000000000" pitchFamily="2" charset="-78"/>
              </a:rPr>
              <a:t>كنسرو زيتون</a:t>
            </a:r>
            <a:r>
              <a:rPr lang="fa-IR" sz="2400" b="1" dirty="0" smtClean="0">
                <a:solidFill>
                  <a:prstClr val="black"/>
                </a:solidFill>
                <a:cs typeface="B Mitra" panose="00000400000000000000" pitchFamily="2" charset="-78"/>
              </a:rPr>
              <a:t>.</a:t>
            </a:r>
            <a:endParaRPr lang="en-US" sz="2400" b="1" dirty="0">
              <a:solidFill>
                <a:prstClr val="black"/>
              </a:solidFill>
              <a:cs typeface="B Mitra" panose="00000400000000000000" pitchFamily="2" charset="-78"/>
            </a:endParaRPr>
          </a:p>
          <a:p>
            <a:pPr marL="285750" indent="-285750" algn="just" rtl="1">
              <a:buFont typeface="Wingdings" panose="05000000000000000000" pitchFamily="2" charset="2"/>
              <a:buChar char="ü"/>
            </a:pPr>
            <a:r>
              <a:rPr lang="ar-SA" sz="2400" b="1" dirty="0">
                <a:solidFill>
                  <a:prstClr val="black"/>
                </a:solidFill>
                <a:cs typeface="B Mitra" panose="00000400000000000000" pitchFamily="2" charset="-78"/>
              </a:rPr>
              <a:t>تشويق تحقيق و توسعه و ترويج انتقال تكنولوژي و فعاليتهاي آموزشي در بخش توليد زيتون با هدف مدرنيزه كردن عمل آوري زيتون و صنايع محصولات زيتون و بهبود كيفيت </a:t>
            </a:r>
            <a:r>
              <a:rPr lang="ar-SA" sz="2400" b="1" dirty="0" smtClean="0">
                <a:solidFill>
                  <a:prstClr val="black"/>
                </a:solidFill>
                <a:cs typeface="B Mitra" panose="00000400000000000000" pitchFamily="2" charset="-78"/>
              </a:rPr>
              <a:t>توليد</a:t>
            </a:r>
            <a:r>
              <a:rPr lang="fa-IR" sz="2400" b="1" dirty="0" smtClean="0">
                <a:solidFill>
                  <a:prstClr val="black"/>
                </a:solidFill>
                <a:cs typeface="B Mitra" panose="00000400000000000000" pitchFamily="2" charset="-78"/>
              </a:rPr>
              <a:t>.</a:t>
            </a:r>
            <a:r>
              <a:rPr lang="ar-SA" sz="2400" b="1" dirty="0" smtClean="0">
                <a:solidFill>
                  <a:prstClr val="black"/>
                </a:solidFill>
                <a:cs typeface="B Mitra" panose="00000400000000000000" pitchFamily="2" charset="-78"/>
              </a:rPr>
              <a:t>  </a:t>
            </a:r>
            <a:endParaRPr lang="en-US" sz="2400" b="1" dirty="0">
              <a:solidFill>
                <a:prstClr val="black"/>
              </a:solidFill>
              <a:cs typeface="B Mitra" panose="00000400000000000000" pitchFamily="2" charset="-78"/>
            </a:endParaRPr>
          </a:p>
          <a:p>
            <a:pPr marL="285750" indent="-285750" algn="just" rtl="1">
              <a:buFont typeface="Wingdings" panose="05000000000000000000" pitchFamily="2" charset="2"/>
              <a:buChar char="ü"/>
            </a:pPr>
            <a:r>
              <a:rPr lang="ar-SA" sz="2400" b="1" dirty="0">
                <a:solidFill>
                  <a:prstClr val="black"/>
                </a:solidFill>
                <a:cs typeface="B Mitra" panose="00000400000000000000" pitchFamily="2" charset="-78"/>
              </a:rPr>
              <a:t>ارائه اصول </a:t>
            </a:r>
            <a:r>
              <a:rPr lang="ar-SA" sz="2400" b="1" dirty="0" smtClean="0">
                <a:solidFill>
                  <a:prstClr val="black"/>
                </a:solidFill>
                <a:cs typeface="B Mitra" panose="00000400000000000000" pitchFamily="2" charset="-78"/>
              </a:rPr>
              <a:t>همكاري</a:t>
            </a:r>
            <a:r>
              <a:rPr lang="fa-IR" sz="2400" b="1" dirty="0">
                <a:solidFill>
                  <a:prstClr val="black"/>
                </a:solidFill>
                <a:cs typeface="B Mitra" panose="00000400000000000000" pitchFamily="2" charset="-78"/>
              </a:rPr>
              <a:t> </a:t>
            </a:r>
            <a:r>
              <a:rPr lang="ar-SA" sz="2400" b="1" dirty="0" smtClean="0">
                <a:solidFill>
                  <a:prstClr val="black"/>
                </a:solidFill>
                <a:cs typeface="B Mitra" panose="00000400000000000000" pitchFamily="2" charset="-78"/>
              </a:rPr>
              <a:t>هاي </a:t>
            </a:r>
            <a:r>
              <a:rPr lang="ar-SA" sz="2400" b="1" dirty="0">
                <a:solidFill>
                  <a:prstClr val="black"/>
                </a:solidFill>
                <a:cs typeface="B Mitra" panose="00000400000000000000" pitchFamily="2" charset="-78"/>
              </a:rPr>
              <a:t>بين المللي در تجارت بين المللي روغن </a:t>
            </a:r>
            <a:r>
              <a:rPr lang="ar-SA" sz="2400" b="1" dirty="0" smtClean="0">
                <a:solidFill>
                  <a:prstClr val="black"/>
                </a:solidFill>
                <a:cs typeface="B Mitra" panose="00000400000000000000" pitchFamily="2" charset="-78"/>
              </a:rPr>
              <a:t>زيتون وكنسرو </a:t>
            </a:r>
            <a:r>
              <a:rPr lang="ar-SA" sz="2400" b="1" dirty="0">
                <a:solidFill>
                  <a:prstClr val="black"/>
                </a:solidFill>
                <a:cs typeface="B Mitra" panose="00000400000000000000" pitchFamily="2" charset="-78"/>
              </a:rPr>
              <a:t>زيتون و عقد </a:t>
            </a:r>
            <a:r>
              <a:rPr lang="ar-SA" sz="2400" b="1" dirty="0" smtClean="0">
                <a:solidFill>
                  <a:prstClr val="black"/>
                </a:solidFill>
                <a:cs typeface="B Mitra" panose="00000400000000000000" pitchFamily="2" charset="-78"/>
              </a:rPr>
              <a:t>همكاري</a:t>
            </a:r>
            <a:r>
              <a:rPr lang="fa-IR" sz="2400" b="1" dirty="0" smtClean="0">
                <a:solidFill>
                  <a:prstClr val="black"/>
                </a:solidFill>
                <a:cs typeface="B Mitra" panose="00000400000000000000" pitchFamily="2" charset="-78"/>
              </a:rPr>
              <a:t> </a:t>
            </a:r>
            <a:r>
              <a:rPr lang="ar-SA" sz="2400" b="1" dirty="0" smtClean="0">
                <a:solidFill>
                  <a:prstClr val="black"/>
                </a:solidFill>
                <a:cs typeface="B Mitra" panose="00000400000000000000" pitchFamily="2" charset="-78"/>
              </a:rPr>
              <a:t>هاي </a:t>
            </a:r>
            <a:r>
              <a:rPr lang="ar-SA" sz="2400" b="1" dirty="0">
                <a:solidFill>
                  <a:prstClr val="black"/>
                </a:solidFill>
                <a:cs typeface="B Mitra" panose="00000400000000000000" pitchFamily="2" charset="-78"/>
              </a:rPr>
              <a:t>نزديك با نمايندگان مختلف </a:t>
            </a:r>
            <a:r>
              <a:rPr lang="ar-SA" sz="2800" dirty="0">
                <a:solidFill>
                  <a:prstClr val="black"/>
                </a:solidFill>
                <a:cs typeface="B Mitra" panose="00000400000000000000" pitchFamily="2" charset="-78"/>
              </a:rPr>
              <a:t>ذينفع</a:t>
            </a:r>
            <a:r>
              <a:rPr lang="ar-SA" sz="2400" b="1" dirty="0">
                <a:solidFill>
                  <a:prstClr val="black"/>
                </a:solidFill>
                <a:cs typeface="B Mitra" panose="00000400000000000000" pitchFamily="2" charset="-78"/>
              </a:rPr>
              <a:t> بخش محصولات زيتون مطابق با موافقت نامه هاي بين المللي و </a:t>
            </a:r>
            <a:r>
              <a:rPr lang="ar-SA" sz="2400" b="1" dirty="0" smtClean="0">
                <a:solidFill>
                  <a:prstClr val="black"/>
                </a:solidFill>
                <a:cs typeface="B Mitra" panose="00000400000000000000" pitchFamily="2" charset="-78"/>
              </a:rPr>
              <a:t>پيمان</a:t>
            </a:r>
            <a:r>
              <a:rPr lang="fa-IR" sz="2400" b="1" dirty="0" smtClean="0">
                <a:solidFill>
                  <a:prstClr val="black"/>
                </a:solidFill>
                <a:cs typeface="B Mitra" panose="00000400000000000000" pitchFamily="2" charset="-78"/>
              </a:rPr>
              <a:t> </a:t>
            </a:r>
            <a:r>
              <a:rPr lang="ar-SA" sz="2400" b="1" dirty="0" smtClean="0">
                <a:solidFill>
                  <a:prstClr val="black"/>
                </a:solidFill>
                <a:cs typeface="B Mitra" panose="00000400000000000000" pitchFamily="2" charset="-78"/>
              </a:rPr>
              <a:t>هاي متقابل</a:t>
            </a:r>
            <a:r>
              <a:rPr lang="fa-IR" sz="2400" b="1" dirty="0" smtClean="0">
                <a:solidFill>
                  <a:prstClr val="black"/>
                </a:solidFill>
                <a:cs typeface="B Mitra" panose="00000400000000000000" pitchFamily="2" charset="-78"/>
              </a:rPr>
              <a:t>.</a:t>
            </a:r>
            <a:r>
              <a:rPr lang="ar-SA" sz="2400" b="1" dirty="0" smtClean="0">
                <a:solidFill>
                  <a:prstClr val="black"/>
                </a:solidFill>
                <a:cs typeface="B Mitra" panose="00000400000000000000" pitchFamily="2" charset="-78"/>
              </a:rPr>
              <a:t> </a:t>
            </a:r>
            <a:endParaRPr lang="en-US" sz="2400" b="1" dirty="0">
              <a:solidFill>
                <a:prstClr val="black"/>
              </a:solidFill>
              <a:cs typeface="B Mitra" panose="00000400000000000000" pitchFamily="2" charset="-78"/>
            </a:endParaRPr>
          </a:p>
          <a:p>
            <a:pPr marL="285750" indent="-285750" algn="just" rtl="1">
              <a:buFont typeface="Wingdings" panose="05000000000000000000" pitchFamily="2" charset="2"/>
              <a:buChar char="ü"/>
            </a:pPr>
            <a:r>
              <a:rPr lang="ar-SA" sz="2400" b="1" dirty="0">
                <a:solidFill>
                  <a:prstClr val="black"/>
                </a:solidFill>
                <a:cs typeface="B Mitra" panose="00000400000000000000" pitchFamily="2" charset="-78"/>
              </a:rPr>
              <a:t>هدايت </a:t>
            </a:r>
            <a:r>
              <a:rPr lang="ar-SA" sz="2400" b="1" dirty="0" smtClean="0">
                <a:solidFill>
                  <a:prstClr val="black"/>
                </a:solidFill>
                <a:cs typeface="B Mitra" panose="00000400000000000000" pitchFamily="2" charset="-78"/>
              </a:rPr>
              <a:t>فعاليت</a:t>
            </a:r>
            <a:r>
              <a:rPr lang="fa-IR" sz="2400" b="1" dirty="0" smtClean="0">
                <a:solidFill>
                  <a:prstClr val="black"/>
                </a:solidFill>
                <a:cs typeface="B Mitra" panose="00000400000000000000" pitchFamily="2" charset="-78"/>
              </a:rPr>
              <a:t> </a:t>
            </a:r>
            <a:r>
              <a:rPr lang="ar-SA" sz="2400" b="1" dirty="0" smtClean="0">
                <a:solidFill>
                  <a:prstClr val="black"/>
                </a:solidFill>
                <a:cs typeface="B Mitra" panose="00000400000000000000" pitchFamily="2" charset="-78"/>
              </a:rPr>
              <a:t>ها </a:t>
            </a:r>
            <a:r>
              <a:rPr lang="ar-SA" sz="2400" b="1" dirty="0">
                <a:solidFill>
                  <a:prstClr val="black"/>
                </a:solidFill>
                <a:cs typeface="B Mitra" panose="00000400000000000000" pitchFamily="2" charset="-78"/>
              </a:rPr>
              <a:t>در جهت حفظ منابع ژنتيكي درخت </a:t>
            </a:r>
            <a:r>
              <a:rPr lang="ar-SA" sz="2400" b="1" dirty="0" smtClean="0">
                <a:solidFill>
                  <a:prstClr val="black"/>
                </a:solidFill>
                <a:cs typeface="B Mitra" panose="00000400000000000000" pitchFamily="2" charset="-78"/>
              </a:rPr>
              <a:t>زيتون</a:t>
            </a:r>
            <a:r>
              <a:rPr lang="fa-IR" sz="2400" b="1" dirty="0" smtClean="0">
                <a:solidFill>
                  <a:prstClr val="black"/>
                </a:solidFill>
                <a:cs typeface="B Mitra" panose="00000400000000000000" pitchFamily="2" charset="-78"/>
              </a:rPr>
              <a:t>.</a:t>
            </a:r>
            <a:r>
              <a:rPr lang="ar-SA" sz="2400" b="1" dirty="0" smtClean="0">
                <a:solidFill>
                  <a:prstClr val="black"/>
                </a:solidFill>
                <a:cs typeface="B Mitra" panose="00000400000000000000" pitchFamily="2" charset="-78"/>
              </a:rPr>
              <a:t> </a:t>
            </a:r>
            <a:endParaRPr lang="en-US" sz="2400" b="1" dirty="0">
              <a:solidFill>
                <a:prstClr val="black"/>
              </a:solidFill>
              <a:cs typeface="B Mitra" panose="00000400000000000000" pitchFamily="2" charset="-78"/>
            </a:endParaRPr>
          </a:p>
          <a:p>
            <a:pPr marL="285750" indent="-285750" algn="just" rtl="1">
              <a:buFont typeface="Wingdings" panose="05000000000000000000" pitchFamily="2" charset="2"/>
              <a:buChar char="ü"/>
            </a:pPr>
            <a:r>
              <a:rPr lang="en-US"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كنترل كيفيت </a:t>
            </a:r>
            <a:r>
              <a:rPr lang="ar-SA" sz="2400" b="1" dirty="0" smtClean="0">
                <a:solidFill>
                  <a:prstClr val="black"/>
                </a:solidFill>
                <a:cs typeface="B Mitra" panose="00000400000000000000" pitchFamily="2" charset="-78"/>
              </a:rPr>
              <a:t>محصول</a:t>
            </a:r>
            <a:r>
              <a:rPr lang="fa-IR" sz="2400" b="1" dirty="0" smtClean="0">
                <a:solidFill>
                  <a:prstClr val="black"/>
                </a:solidFill>
                <a:cs typeface="B Mitra" panose="00000400000000000000" pitchFamily="2" charset="-78"/>
              </a:rPr>
              <a:t>.</a:t>
            </a:r>
            <a:endParaRPr lang="en-US" sz="2400" b="1" dirty="0">
              <a:solidFill>
                <a:prstClr val="black"/>
              </a:solidFill>
              <a:cs typeface="B Mitra" panose="00000400000000000000" pitchFamily="2" charset="-78"/>
            </a:endParaRPr>
          </a:p>
          <a:p>
            <a:pPr marL="285750" indent="-285750" algn="just" rtl="1">
              <a:buFont typeface="Wingdings" panose="05000000000000000000" pitchFamily="2" charset="2"/>
              <a:buChar char="ü"/>
            </a:pPr>
            <a:r>
              <a:rPr lang="en-US"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تجارت بين المللي عادلانه (بدون تبعيض</a:t>
            </a:r>
            <a:r>
              <a:rPr lang="ar-SA" sz="2400" b="1" dirty="0" smtClean="0">
                <a:solidFill>
                  <a:prstClr val="black"/>
                </a:solidFill>
                <a:cs typeface="B Mitra" panose="00000400000000000000" pitchFamily="2" charset="-78"/>
              </a:rPr>
              <a:t>)</a:t>
            </a:r>
            <a:r>
              <a:rPr lang="fa-IR" sz="2400" b="1" dirty="0" smtClean="0">
                <a:solidFill>
                  <a:prstClr val="black"/>
                </a:solidFill>
                <a:cs typeface="B Mitra" panose="00000400000000000000" pitchFamily="2" charset="-78"/>
              </a:rPr>
              <a:t>.</a:t>
            </a:r>
            <a:endParaRPr lang="en-US" sz="2400" b="1" dirty="0">
              <a:solidFill>
                <a:prstClr val="black"/>
              </a:solidFill>
              <a:cs typeface="B Mitra" panose="00000400000000000000" pitchFamily="2" charset="-78"/>
            </a:endParaRPr>
          </a:p>
          <a:p>
            <a:pPr marL="285750" indent="-285750" algn="just" rtl="1">
              <a:buFont typeface="Wingdings" panose="05000000000000000000" pitchFamily="2" charset="2"/>
              <a:buChar char="ü"/>
            </a:pPr>
            <a:r>
              <a:rPr lang="en-US"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حفظ حقوق مصرف </a:t>
            </a:r>
            <a:r>
              <a:rPr lang="ar-SA" sz="2400" b="1" dirty="0" smtClean="0">
                <a:solidFill>
                  <a:prstClr val="black"/>
                </a:solidFill>
                <a:cs typeface="B Mitra" panose="00000400000000000000" pitchFamily="2" charset="-78"/>
              </a:rPr>
              <a:t>كننده</a:t>
            </a:r>
            <a:r>
              <a:rPr lang="fa-IR" sz="2400" b="1" dirty="0" smtClean="0">
                <a:solidFill>
                  <a:prstClr val="black"/>
                </a:solidFill>
                <a:cs typeface="B Mitra" panose="00000400000000000000" pitchFamily="2" charset="-78"/>
              </a:rPr>
              <a:t>.</a:t>
            </a:r>
            <a:endParaRPr lang="en-US" sz="2400" b="1" dirty="0">
              <a:solidFill>
                <a:prstClr val="black"/>
              </a:solidFill>
              <a:cs typeface="B Mitra" panose="00000400000000000000" pitchFamily="2" charset="-78"/>
            </a:endParaRPr>
          </a:p>
          <a:p>
            <a:pPr marL="285750" indent="-285750" algn="just" rtl="1">
              <a:buFont typeface="Wingdings" panose="05000000000000000000" pitchFamily="2" charset="2"/>
              <a:buChar char="ü"/>
            </a:pPr>
            <a:r>
              <a:rPr lang="en-US" sz="2400" b="1" dirty="0">
                <a:solidFill>
                  <a:prstClr val="black"/>
                </a:solidFill>
                <a:cs typeface="B Mitra" panose="00000400000000000000" pitchFamily="2" charset="-78"/>
              </a:rPr>
              <a:t> </a:t>
            </a:r>
            <a:r>
              <a:rPr lang="ar-SA" sz="2400" b="1" dirty="0">
                <a:solidFill>
                  <a:prstClr val="black"/>
                </a:solidFill>
                <a:cs typeface="B Mitra" panose="00000400000000000000" pitchFamily="2" charset="-78"/>
              </a:rPr>
              <a:t>جلوگيري از انجام </a:t>
            </a:r>
            <a:r>
              <a:rPr lang="ar-SA" sz="2400" b="1" dirty="0" smtClean="0">
                <a:solidFill>
                  <a:prstClr val="black"/>
                </a:solidFill>
                <a:cs typeface="B Mitra" panose="00000400000000000000" pitchFamily="2" charset="-78"/>
              </a:rPr>
              <a:t>تقلب</a:t>
            </a:r>
            <a:r>
              <a:rPr lang="fa-IR" sz="2400" b="1" dirty="0" smtClean="0">
                <a:solidFill>
                  <a:prstClr val="black"/>
                </a:solidFill>
                <a:cs typeface="B Mitra" panose="00000400000000000000" pitchFamily="2" charset="-78"/>
              </a:rPr>
              <a:t>.</a:t>
            </a:r>
            <a:endParaRPr lang="en-US" sz="2400" b="1" dirty="0">
              <a:solidFill>
                <a:prstClr val="black"/>
              </a:solidFill>
              <a:cs typeface="B Mitra" panose="00000400000000000000" pitchFamily="2" charset="-78"/>
            </a:endParaRPr>
          </a:p>
          <a:p>
            <a:pPr algn="just" rtl="1"/>
            <a:endParaRPr lang="en-US" sz="2400" b="1" dirty="0">
              <a:solidFill>
                <a:prstClr val="black"/>
              </a:solidFill>
              <a:cs typeface="B Mitra" panose="00000400000000000000" pitchFamily="2" charset="-78"/>
            </a:endParaRPr>
          </a:p>
        </p:txBody>
      </p:sp>
    </p:spTree>
    <p:extLst>
      <p:ext uri="{BB962C8B-B14F-4D97-AF65-F5344CB8AC3E}">
        <p14:creationId xmlns:p14="http://schemas.microsoft.com/office/powerpoint/2010/main" val="37677891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897</Words>
  <Application>Microsoft Office PowerPoint</Application>
  <PresentationFormat>On-screen Show (4:3)</PresentationFormat>
  <Paragraphs>174</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تشکل ها </vt:lpstr>
      <vt:lpstr>تشکل های موجود زیتون</vt:lpstr>
      <vt:lpstr>تشکل های موجود زیتون</vt:lpstr>
      <vt:lpstr>سایر تشکل های زیتون </vt:lpstr>
      <vt:lpstr>باغدارن نمونه</vt:lpstr>
      <vt:lpstr>شورای بین المللی زیتون(IOC)</vt:lpstr>
      <vt:lpstr>همکاری با شورای بین المللی زیتون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تشکل ها </dc:title>
  <dc:creator>zeytoon</dc:creator>
  <cp:lastModifiedBy>zeytoon</cp:lastModifiedBy>
  <cp:revision>3</cp:revision>
  <dcterms:created xsi:type="dcterms:W3CDTF">2018-09-18T05:47:04Z</dcterms:created>
  <dcterms:modified xsi:type="dcterms:W3CDTF">2018-09-18T05:57:01Z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