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9994A-15A5-495D-A2B9-C2FBF76A4A55}" type="datetimeFigureOut">
              <a:rPr lang="en-US" smtClean="0"/>
              <a:t>9/18/2018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1E3F79-C427-46B3-B1E0-A8D6673851E1}" type="slidenum">
              <a:rPr lang="en-US" smtClean="0"/>
              <a:t>‹#›</a:t>
            </a:fld>
            <a:endParaRPr lang="en-US"/>
          </a:p>
        </p:txBody>
      </p:sp>
    </p:spTree>
    <p:extLst>
      <p:ext uri="{BB962C8B-B14F-4D97-AF65-F5344CB8AC3E}">
        <p14:creationId xmlns:p14="http://schemas.microsoft.com/office/powerpoint/2010/main" val="2508931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360478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36047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360478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360478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264245-C74A-453E-A110-5D9A2213C4B9}"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404553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64245-C74A-453E-A110-5D9A2213C4B9}"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132110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64245-C74A-453E-A110-5D9A2213C4B9}"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259134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64245-C74A-453E-A110-5D9A2213C4B9}"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235417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264245-C74A-453E-A110-5D9A2213C4B9}"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93972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264245-C74A-453E-A110-5D9A2213C4B9}"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247568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264245-C74A-453E-A110-5D9A2213C4B9}" type="datetimeFigureOut">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281901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264245-C74A-453E-A110-5D9A2213C4B9}" type="datetimeFigureOut">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90832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64245-C74A-453E-A110-5D9A2213C4B9}" type="datetimeFigureOut">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263078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264245-C74A-453E-A110-5D9A2213C4B9}"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360042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264245-C74A-453E-A110-5D9A2213C4B9}"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1562D-9E12-4E32-8A2D-6B243CA20D84}" type="slidenum">
              <a:rPr lang="en-US" smtClean="0"/>
              <a:t>‹#›</a:t>
            </a:fld>
            <a:endParaRPr lang="en-US"/>
          </a:p>
        </p:txBody>
      </p:sp>
    </p:spTree>
    <p:extLst>
      <p:ext uri="{BB962C8B-B14F-4D97-AF65-F5344CB8AC3E}">
        <p14:creationId xmlns:p14="http://schemas.microsoft.com/office/powerpoint/2010/main" val="1878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64245-C74A-453E-A110-5D9A2213C4B9}" type="datetimeFigureOut">
              <a:rPr lang="en-US" smtClean="0"/>
              <a:t>9/18/2018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1562D-9E12-4E32-8A2D-6B243CA20D84}" type="slidenum">
              <a:rPr lang="en-US" smtClean="0"/>
              <a:t>‹#›</a:t>
            </a:fld>
            <a:endParaRPr lang="en-US"/>
          </a:p>
        </p:txBody>
      </p:sp>
    </p:spTree>
    <p:extLst>
      <p:ext uri="{BB962C8B-B14F-4D97-AF65-F5344CB8AC3E}">
        <p14:creationId xmlns:p14="http://schemas.microsoft.com/office/powerpoint/2010/main" val="1223268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348880"/>
            <a:ext cx="8229600" cy="1143000"/>
          </a:xfrm>
        </p:spPr>
        <p:txBody>
          <a:bodyPr>
            <a:normAutofit/>
          </a:bodyPr>
          <a:lstStyle/>
          <a:p>
            <a:r>
              <a:rPr lang="fa-IR" sz="4000" dirty="0" smtClean="0">
                <a:solidFill>
                  <a:prstClr val="black"/>
                </a:solidFill>
                <a:latin typeface="Times New Roman"/>
                <a:ea typeface="Calibri"/>
                <a:cs typeface="B Titr" panose="00000700000000000000" pitchFamily="2" charset="-78"/>
              </a:rPr>
              <a:t>بازنگری مطالعات زیتون</a:t>
            </a:r>
            <a:endParaRPr lang="en-US" sz="8000" dirty="0">
              <a:cs typeface="B Titr" panose="00000700000000000000" pitchFamily="2" charset="-78"/>
            </a:endParaRPr>
          </a:p>
        </p:txBody>
      </p:sp>
    </p:spTree>
    <p:extLst>
      <p:ext uri="{BB962C8B-B14F-4D97-AF65-F5344CB8AC3E}">
        <p14:creationId xmlns:p14="http://schemas.microsoft.com/office/powerpoint/2010/main" val="3345406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564904"/>
            <a:ext cx="8229600" cy="1143000"/>
          </a:xfrm>
        </p:spPr>
        <p:txBody>
          <a:bodyPr/>
          <a:lstStyle/>
          <a:p>
            <a:r>
              <a:rPr lang="fa-IR" dirty="0" smtClean="0">
                <a:cs typeface="B Titr" panose="00000700000000000000" pitchFamily="2" charset="-78"/>
              </a:rPr>
              <a:t>چالش ها ، نقاط قوت و ضعف</a:t>
            </a:r>
            <a:endParaRPr lang="en-US" dirty="0">
              <a:cs typeface="B Titr" panose="00000700000000000000" pitchFamily="2" charset="-78"/>
            </a:endParaRPr>
          </a:p>
        </p:txBody>
      </p:sp>
    </p:spTree>
    <p:extLst>
      <p:ext uri="{BB962C8B-B14F-4D97-AF65-F5344CB8AC3E}">
        <p14:creationId xmlns:p14="http://schemas.microsoft.com/office/powerpoint/2010/main" val="1760470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12776"/>
            <a:ext cx="9144000" cy="5262979"/>
          </a:xfrm>
          <a:prstGeom prst="rect">
            <a:avLst/>
          </a:prstGeom>
        </p:spPr>
        <p:txBody>
          <a:bodyPr wrap="square">
            <a:spAutoFit/>
          </a:bodyPr>
          <a:lstStyle/>
          <a:p>
            <a:pPr marL="342900" lvl="0" indent="-342900" algn="just" rtl="1">
              <a:buFont typeface="+mj-lt"/>
              <a:buAutoNum type="arabicPeriod"/>
            </a:pPr>
            <a:r>
              <a:rPr lang="fa-IR" sz="2400" dirty="0">
                <a:ea typeface="Calibri"/>
                <a:cs typeface="B Mitra" panose="00000400000000000000" pitchFamily="2" charset="-78"/>
              </a:rPr>
              <a:t>مشكلات درون سازماني. </a:t>
            </a:r>
            <a:endParaRPr lang="en-US" sz="2400" dirty="0">
              <a:cs typeface="B Mitra" panose="00000400000000000000" pitchFamily="2" charset="-78"/>
            </a:endParaRPr>
          </a:p>
          <a:p>
            <a:pPr marL="342900" lvl="0" indent="-342900" algn="just" rtl="1">
              <a:buFont typeface="Times New Roman"/>
              <a:buChar char="-"/>
            </a:pPr>
            <a:r>
              <a:rPr lang="fa-IR" sz="2400" dirty="0">
                <a:ea typeface="Calibri"/>
                <a:cs typeface="B Mitra" panose="00000400000000000000" pitchFamily="2" charset="-78"/>
              </a:rPr>
              <a:t>عدم لحاظ سیاستهای ابلاغی در خصوص تخصیص اعتبارات مصوب سالیانه.</a:t>
            </a:r>
            <a:endParaRPr lang="en-US" sz="2400" dirty="0">
              <a:ea typeface="Times New Roman"/>
              <a:cs typeface="B Mitra" panose="00000400000000000000" pitchFamily="2" charset="-78"/>
            </a:endParaRPr>
          </a:p>
          <a:p>
            <a:pPr marL="342900" lvl="0" indent="-342900" algn="just" rtl="1">
              <a:buFont typeface="Times New Roman"/>
              <a:buChar char="-"/>
            </a:pPr>
            <a:r>
              <a:rPr lang="fa-IR" sz="2400" dirty="0">
                <a:ea typeface="Calibri"/>
                <a:cs typeface="B Mitra" panose="00000400000000000000" pitchFamily="2" charset="-78"/>
              </a:rPr>
              <a:t>عدم تحقق اعتبارات تخصیصی به گونه زیتون از سر جمع اعتبارات طرح اقتصاد مقاومتی دانه های روغنی.</a:t>
            </a:r>
            <a:endParaRPr lang="en-US" sz="2400" dirty="0">
              <a:ea typeface="Times New Roman"/>
              <a:cs typeface="B Mitra" panose="00000400000000000000" pitchFamily="2" charset="-78"/>
            </a:endParaRPr>
          </a:p>
          <a:p>
            <a:pPr marL="342900" lvl="0" indent="-342900" algn="just" rtl="1">
              <a:buFont typeface="Times New Roman"/>
              <a:buChar char="-"/>
            </a:pPr>
            <a:r>
              <a:rPr lang="fa-IR" sz="2400" dirty="0">
                <a:ea typeface="Calibri"/>
                <a:cs typeface="B Mitra" panose="00000400000000000000" pitchFamily="2" charset="-78"/>
              </a:rPr>
              <a:t>تاخیر در تصویب لایحه موافقتنامه شورای بین المللی زیتون با هدف تمدید عضویت جمهوری اسلامی ایران در نهاد مذکور از سوی مجلس محترم شورای اسلامی.</a:t>
            </a:r>
            <a:endParaRPr lang="en-US" sz="2400" dirty="0">
              <a:ea typeface="Times New Roman"/>
              <a:cs typeface="B Mitra" panose="00000400000000000000" pitchFamily="2" charset="-78"/>
            </a:endParaRPr>
          </a:p>
          <a:p>
            <a:pPr marL="342900" lvl="0" indent="-342900" algn="just" rtl="1">
              <a:buFont typeface="Times New Roman"/>
              <a:buChar char="-"/>
            </a:pPr>
            <a:r>
              <a:rPr lang="fa-IR" sz="2400" dirty="0">
                <a:ea typeface="Calibri"/>
                <a:cs typeface="B Mitra" panose="00000400000000000000" pitchFamily="2" charset="-78"/>
              </a:rPr>
              <a:t>عدم وجود همکاری و هماهنگی های لازم زیر بخشی در دیگر ارگان های وزارت جهاد کشاورزی با هدف دست یابی به چشم انداز بلند مدت طرح اصلاح و توسعه باغ های زیتون.</a:t>
            </a:r>
            <a:endParaRPr lang="en-US" sz="2400" dirty="0">
              <a:ea typeface="Times New Roman"/>
              <a:cs typeface="B Mitra" panose="00000400000000000000" pitchFamily="2" charset="-78"/>
            </a:endParaRPr>
          </a:p>
          <a:p>
            <a:pPr marL="342900" lvl="0" indent="-342900" algn="just" rtl="1">
              <a:buFont typeface="+mj-lt"/>
              <a:buAutoNum type="arabicPeriod"/>
            </a:pPr>
            <a:r>
              <a:rPr lang="fa-IR" sz="2400" dirty="0">
                <a:ea typeface="Calibri"/>
                <a:cs typeface="B Mitra" panose="00000400000000000000" pitchFamily="2" charset="-78"/>
              </a:rPr>
              <a:t>مشكلات برون سازماني. </a:t>
            </a:r>
            <a:endParaRPr lang="en-US" sz="2400" dirty="0">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  عدم تأمین یارانه مستقیم در جهت تأمین روغن زیتون (مانند سایر روغن ها ) علیرغم  مصوبه هیئت وزیران. </a:t>
            </a:r>
            <a:endParaRPr lang="en-US" sz="1400" dirty="0">
              <a:latin typeface="Times New Roman"/>
              <a:ea typeface="Times New Roman"/>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  عدم حمایت وزارت صنایع از صنایع زیتون مانند سایر صنایع تحت پوشش. </a:t>
            </a:r>
            <a:endParaRPr lang="en-US" sz="1400" dirty="0">
              <a:latin typeface="Times New Roman"/>
              <a:ea typeface="Times New Roman"/>
              <a:cs typeface="B Mitra" panose="00000400000000000000" pitchFamily="2" charset="-78"/>
            </a:endParaRPr>
          </a:p>
          <a:p>
            <a:pPr marL="228600" indent="-45720" algn="just" rtl="1">
              <a:spcAft>
                <a:spcPts val="0"/>
              </a:spcAft>
            </a:pPr>
            <a:r>
              <a:rPr lang="fa-IR" sz="2400" dirty="0">
                <a:latin typeface="Times New Roman"/>
                <a:ea typeface="Calibri"/>
                <a:cs typeface="B Mitra" panose="00000400000000000000" pitchFamily="2" charset="-78"/>
              </a:rPr>
              <a:t>-  قابل قبول نبودن كيفيت محصولات وارداتي از نظر زمان، میزان مورد نیاز و استاندارد محصول به دلیل عدم آشنایی دستگاه های مرتبط. </a:t>
            </a:r>
            <a:endParaRPr lang="en-US" sz="1400" dirty="0">
              <a:effectLst/>
              <a:latin typeface="Times New Roman"/>
              <a:ea typeface="Times New Roman"/>
              <a:cs typeface="B Mitra" panose="00000400000000000000" pitchFamily="2" charset="-78"/>
            </a:endParaRPr>
          </a:p>
        </p:txBody>
      </p:sp>
      <p:sp>
        <p:nvSpPr>
          <p:cNvPr id="5" name="Title 1"/>
          <p:cNvSpPr>
            <a:spLocks noGrp="1"/>
          </p:cNvSpPr>
          <p:nvPr>
            <p:ph type="title"/>
          </p:nvPr>
        </p:nvSpPr>
        <p:spPr>
          <a:xfrm>
            <a:off x="457200" y="-14523"/>
            <a:ext cx="8229600" cy="1143000"/>
          </a:xfrm>
        </p:spPr>
        <p:txBody>
          <a:bodyPr/>
          <a:lstStyle/>
          <a:p>
            <a:r>
              <a:rPr lang="fa-IR" dirty="0" smtClean="0">
                <a:cs typeface="B Titr" panose="00000700000000000000" pitchFamily="2" charset="-78"/>
              </a:rPr>
              <a:t>چالش ها</a:t>
            </a:r>
            <a:endParaRPr lang="en-US" dirty="0">
              <a:cs typeface="B Titr" panose="00000700000000000000" pitchFamily="2" charset="-78"/>
            </a:endParaRPr>
          </a:p>
        </p:txBody>
      </p:sp>
    </p:spTree>
    <p:extLst>
      <p:ext uri="{BB962C8B-B14F-4D97-AF65-F5344CB8AC3E}">
        <p14:creationId xmlns:p14="http://schemas.microsoft.com/office/powerpoint/2010/main" val="1222632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75" y="404664"/>
            <a:ext cx="9144000" cy="6001643"/>
          </a:xfrm>
          <a:prstGeom prst="rect">
            <a:avLst/>
          </a:prstGeom>
        </p:spPr>
        <p:txBody>
          <a:bodyPr wrap="square">
            <a:spAutoFit/>
          </a:bodyPr>
          <a:lstStyle/>
          <a:p>
            <a:pPr marL="228600" indent="-45720" algn="just" rtl="1">
              <a:spcAft>
                <a:spcPts val="0"/>
              </a:spcAft>
            </a:pPr>
            <a:r>
              <a:rPr lang="fa-IR" sz="2400" dirty="0">
                <a:latin typeface="Times New Roman"/>
                <a:ea typeface="Calibri"/>
                <a:cs typeface="B Mitra" panose="00000400000000000000" pitchFamily="2" charset="-78"/>
              </a:rPr>
              <a:t> عدم وجود همکاری های لازم از سوی ارگان های فرا بخشی مانند وزارت بهداشت، درمان و آموزش پزشکی در خصوص ساماندهی کارگاه های سنتی و خانگی فرآوری زیتون در سه استان شمالی کشور. </a:t>
            </a:r>
            <a:endParaRPr lang="en-US" sz="1400" dirty="0">
              <a:latin typeface="Times New Roman"/>
              <a:ea typeface="Times New Roman"/>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بر اساس ماده 31 قانون بهره وري :</a:t>
            </a:r>
            <a:endParaRPr lang="en-US" sz="1400" dirty="0">
              <a:latin typeface="Times New Roman"/>
              <a:ea typeface="Times New Roman"/>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دولت موظف گرديده حمايتهاي قانوني خود را از بهره بردارن و توليدكنندگان بخش كشاورزي با اولويت محصولات زير انجام و در این خصوص اقدام نمايد :</a:t>
            </a:r>
            <a:endParaRPr lang="en-US" sz="1400" dirty="0">
              <a:latin typeface="Times New Roman"/>
              <a:ea typeface="Times New Roman"/>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محصولات راهبردي: تنها محصول باغی موجود در اين گروه از محصولات،  زيتون مي باشد. </a:t>
            </a:r>
            <a:endParaRPr lang="en-US" sz="1400" dirty="0">
              <a:latin typeface="Times New Roman"/>
              <a:ea typeface="Times New Roman"/>
              <a:cs typeface="B Mitra" panose="00000400000000000000" pitchFamily="2" charset="-78"/>
            </a:endParaRPr>
          </a:p>
          <a:p>
            <a:pPr marL="228600" algn="just" rtl="1">
              <a:spcAft>
                <a:spcPts val="0"/>
              </a:spcAft>
            </a:pPr>
            <a:r>
              <a:rPr lang="fa-IR" sz="2400" dirty="0">
                <a:latin typeface="Times New Roman"/>
                <a:ea typeface="Calibri"/>
                <a:cs typeface="B Mitra" panose="00000400000000000000" pitchFamily="2" charset="-78"/>
              </a:rPr>
              <a:t>با عنایت به موارد فوق، که با اجرای این طرح در دو دهه حاصل گردیده و سطح زیر کشت این محصول از 4800 هکتار به 85000  هکتار افزایش یافته، نیازمند حمایتهای دولتی در جهت تامین اعتبارات تکمیلی طرح از جمله تسهیلات سرمایه در گردش برای خرید به موقع محصول، تخصیص یارانه حمایت از تولید روغن در کشور که سالهاست در اتحادیه اروپا از محل اعتبارات درمان پرداخت می گردد، می باشد. همچنین هماهنگی های لازم در خصوص اخذ مجوزهای آب، واگذاری عرصه های مناسب به بخش خصوصی، سیاست گذاری در صادرات و واردات محصول، نظارت بر استاندارد سازی محصولات تولیدی که توان رقابت در بازارهای داخلی و خارجی را داشته باشند، ارتقاء دانش فنی بهره برداران بخش، ترویج اصول علمی و عملی توسعه این محصول، افزایش ضریب مکانیزاسیون و ارتقاء عملکرد تولید از جمله مواردی است که با اجرای طرح ملی با حمایتهای دولت به توانمند نمودن بخش خصوصی در توسعه پایدار این محصول کمک خواهد نمود. </a:t>
            </a:r>
            <a:endParaRPr lang="en-US" sz="2400" dirty="0">
              <a:cs typeface="B Mitra" panose="00000400000000000000" pitchFamily="2" charset="-78"/>
            </a:endParaRPr>
          </a:p>
        </p:txBody>
      </p:sp>
    </p:spTree>
    <p:extLst>
      <p:ext uri="{BB962C8B-B14F-4D97-AF65-F5344CB8AC3E}">
        <p14:creationId xmlns:p14="http://schemas.microsoft.com/office/powerpoint/2010/main" val="671591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latin typeface="Times New Roman"/>
                <a:ea typeface="Calibri"/>
                <a:cs typeface="B Titr" panose="00000700000000000000" pitchFamily="2" charset="-78"/>
              </a:rPr>
              <a:t>نقاط قوت و فرصت ها </a:t>
            </a:r>
            <a:endParaRPr lang="en-US" dirty="0">
              <a:cs typeface="B Titr" panose="00000700000000000000" pitchFamily="2" charset="-78"/>
            </a:endParaRPr>
          </a:p>
        </p:txBody>
      </p:sp>
      <p:sp>
        <p:nvSpPr>
          <p:cNvPr id="4" name="Rectangle 3"/>
          <p:cNvSpPr/>
          <p:nvPr/>
        </p:nvSpPr>
        <p:spPr>
          <a:xfrm>
            <a:off x="0" y="1340768"/>
            <a:ext cx="9144000" cy="4708981"/>
          </a:xfrm>
          <a:prstGeom prst="rect">
            <a:avLst/>
          </a:prstGeom>
        </p:spPr>
        <p:txBody>
          <a:bodyPr wrap="square">
            <a:spAutoFit/>
          </a:bodyPr>
          <a:lstStyle/>
          <a:p>
            <a:pPr marL="342900" lvl="0" indent="-342900" algn="just" rtl="1">
              <a:buFont typeface="+mj-lt"/>
              <a:buAutoNum type="arabicPeriod"/>
            </a:pPr>
            <a:r>
              <a:rPr lang="fa-IR" sz="2000" dirty="0">
                <a:ea typeface="Calibri"/>
                <a:cs typeface="B Mitra" panose="00000400000000000000" pitchFamily="2" charset="-78"/>
              </a:rPr>
              <a:t>وجود ژرم پلاسم های بسیار با ارزش و درختان قدیمی و کهنسال زیتون در  15 استان کشور و معرفی 3 رقم جدید از ژرم پلاسم های مذکور.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وجود 6 ایستگاه تحقیقاتی تک محصولی زیتون در کشور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وجود کارشناسان و نیروهای با سابقه در استانهای زیتون خیز کشور و ستادی.</a:t>
            </a:r>
            <a:r>
              <a:rPr lang="en-US" sz="2000" dirty="0">
                <a:ea typeface="Calibri"/>
                <a:cs typeface="B Mitra" panose="00000400000000000000" pitchFamily="2" charset="-78"/>
              </a:rPr>
              <a:t>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انجام فاز اول مطالعات مکانیابی زیتون در یازده استان کشور و شناسایی 395 هزار هکتار عرصه مستعد تحت عنوان پروژ های بارز.</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نیاز آبی کمتر نسبت به سایر گونه ها و توان تولید نسبی بالاتر نسبت به گونه های باغی در شرایط کم آبی.</a:t>
            </a:r>
            <a:r>
              <a:rPr lang="en-US" sz="2000" dirty="0">
                <a:ea typeface="Calibri"/>
                <a:cs typeface="B Mitra" panose="00000400000000000000" pitchFamily="2" charset="-78"/>
              </a:rPr>
              <a:t>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پتانسیل فیزیولوژیکی مناسب گونه زیتون جهت توسعه در اراضی مستعد در طرح اراضی شیبدار با هدف جلوگیری از فرسایش خاک و روان آب.</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عمر اقتصادی طولانی و کم توقع بودن و قابلیت کشت در گستره وسیعی از خاکها و مناطق کشور.</a:t>
            </a:r>
            <a:r>
              <a:rPr lang="en-US" sz="2000" dirty="0">
                <a:ea typeface="Calibri"/>
                <a:cs typeface="B Mitra" panose="00000400000000000000" pitchFamily="2" charset="-78"/>
              </a:rPr>
              <a:t>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نقش روغن زیتون و مزایای فرآوان آن در افزایش ضریب سلامت جامعه و امنیت غذایی.</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ارتقاء سطح آگاهی های عمومی و افزایش سطح پذیرش جامعه نسبت به مصرف محصولات زیتون.</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امکان بهره مندي از مزاياي عضويت در شوراي بين المللي زيتون و تحکیم پشتوانه هاي علمي و عملي.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راهبردی و اساسی بودن محصول زیتون از نظر سیاستگذاری های وزارت متبوع و شناسایی ارقام مناسب.  </a:t>
            </a:r>
            <a:endParaRPr lang="en-US" sz="2000" dirty="0">
              <a:cs typeface="B Mitra" panose="00000400000000000000" pitchFamily="2" charset="-78"/>
            </a:endParaRPr>
          </a:p>
          <a:p>
            <a:pPr marL="342900" lvl="0" indent="-342900" algn="just" rtl="1">
              <a:buFont typeface="+mj-lt"/>
              <a:buAutoNum type="arabicPeriod"/>
            </a:pPr>
            <a:r>
              <a:rPr lang="fa-IR" sz="2000" dirty="0">
                <a:ea typeface="Calibri"/>
                <a:cs typeface="B Mitra" panose="00000400000000000000" pitchFamily="2" charset="-78"/>
              </a:rPr>
              <a:t>فن آوری روز دنیا در خصوص ارقام و </a:t>
            </a:r>
            <a:r>
              <a:rPr lang="fa-IR" sz="2000" dirty="0" smtClean="0">
                <a:ea typeface="Calibri"/>
                <a:cs typeface="B Mitra" panose="00000400000000000000" pitchFamily="2" charset="-78"/>
              </a:rPr>
              <a:t>روش های </a:t>
            </a:r>
            <a:r>
              <a:rPr lang="fa-IR" sz="2000" dirty="0">
                <a:ea typeface="Calibri"/>
                <a:cs typeface="B Mitra" panose="00000400000000000000" pitchFamily="2" charset="-78"/>
              </a:rPr>
              <a:t>کاشت جدید.</a:t>
            </a:r>
            <a:endParaRPr lang="en-US" sz="2000" dirty="0">
              <a:effectLst/>
              <a:cs typeface="B Mitra" panose="00000400000000000000" pitchFamily="2" charset="-78"/>
            </a:endParaRPr>
          </a:p>
        </p:txBody>
      </p:sp>
    </p:spTree>
    <p:extLst>
      <p:ext uri="{BB962C8B-B14F-4D97-AF65-F5344CB8AC3E}">
        <p14:creationId xmlns:p14="http://schemas.microsoft.com/office/powerpoint/2010/main" val="839691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50106"/>
          </a:xfrm>
        </p:spPr>
        <p:txBody>
          <a:bodyPr/>
          <a:lstStyle/>
          <a:p>
            <a:r>
              <a:rPr lang="fa-IR" dirty="0">
                <a:latin typeface="Times New Roman"/>
                <a:ea typeface="Calibri"/>
                <a:cs typeface="B Titr" panose="00000700000000000000" pitchFamily="2" charset="-78"/>
              </a:rPr>
              <a:t>نقاط ضعف و تنگناها </a:t>
            </a:r>
            <a:endParaRPr lang="en-US" dirty="0">
              <a:cs typeface="B Titr" panose="00000700000000000000" pitchFamily="2" charset="-78"/>
            </a:endParaRPr>
          </a:p>
        </p:txBody>
      </p:sp>
      <p:sp>
        <p:nvSpPr>
          <p:cNvPr id="4" name="Rectangle 3"/>
          <p:cNvSpPr/>
          <p:nvPr/>
        </p:nvSpPr>
        <p:spPr>
          <a:xfrm>
            <a:off x="-21704" y="1124744"/>
            <a:ext cx="9144000" cy="5355312"/>
          </a:xfrm>
          <a:prstGeom prst="rect">
            <a:avLst/>
          </a:prstGeom>
        </p:spPr>
        <p:txBody>
          <a:bodyPr wrap="square">
            <a:spAutoFit/>
          </a:bodyPr>
          <a:lstStyle/>
          <a:p>
            <a:pPr marL="342900" lvl="0" indent="-342900" algn="just" rtl="1">
              <a:buFont typeface="+mj-lt"/>
              <a:buAutoNum type="arabicPeriod"/>
            </a:pPr>
            <a:r>
              <a:rPr lang="fa-IR" dirty="0">
                <a:ea typeface="Calibri"/>
                <a:cs typeface="B Mitra" panose="00000400000000000000" pitchFamily="2" charset="-78"/>
              </a:rPr>
              <a:t>وجود باغ های زیتون در برخی از مناطق کشور که دارای مشکل کم یا عدم باردهی مطلوب بوده که در حال حاضر با توجه به عملیات اصلاحی پیوند بخش زیادی از آنها در استان هایی نظیر فارس که دارای بیشترین مشکلات در این بخش بوده اند اصلاح گردیده است.</a:t>
            </a:r>
            <a:endParaRPr lang="en-US" dirty="0">
              <a:cs typeface="B Mitra" panose="00000400000000000000" pitchFamily="2" charset="-78"/>
            </a:endParaRPr>
          </a:p>
          <a:p>
            <a:pPr marL="342900" lvl="0" indent="-342900" algn="just" rtl="1">
              <a:buFont typeface="+mj-lt"/>
              <a:buAutoNum type="arabicPeriod"/>
            </a:pPr>
            <a:r>
              <a:rPr lang="en-US" dirty="0">
                <a:ea typeface="Calibri"/>
                <a:cs typeface="B Mitra" panose="00000400000000000000" pitchFamily="2" charset="-78"/>
              </a:rPr>
              <a:t> </a:t>
            </a:r>
            <a:r>
              <a:rPr lang="fa-IR" dirty="0">
                <a:ea typeface="Calibri"/>
                <a:cs typeface="B Mitra" panose="00000400000000000000" pitchFamily="2" charset="-78"/>
              </a:rPr>
              <a:t>وجود باغ های زیتون مسن در برخی از مناطق استان های شمالی کشور و دارای عملکرد پایین بوده که در حال حاضر با توجه به عملیات اصلاحی هرس بازجوانسازی بخشی از آنها در استان های مذکور اصلاح گردیده است.</a:t>
            </a:r>
            <a:endParaRPr lang="en-US" dirty="0">
              <a:cs typeface="B Mitra" panose="00000400000000000000" pitchFamily="2" charset="-78"/>
            </a:endParaRPr>
          </a:p>
          <a:p>
            <a:pPr marL="342900" lvl="0" indent="-342900" algn="just" rtl="1">
              <a:buFont typeface="+mj-lt"/>
              <a:buAutoNum type="arabicPeriod"/>
            </a:pPr>
            <a:r>
              <a:rPr lang="en-US" dirty="0">
                <a:ea typeface="Calibri"/>
                <a:cs typeface="B Mitra" panose="00000400000000000000" pitchFamily="2" charset="-78"/>
              </a:rPr>
              <a:t> </a:t>
            </a:r>
            <a:r>
              <a:rPr lang="fa-IR" dirty="0">
                <a:ea typeface="Calibri"/>
                <a:cs typeface="B Mitra" panose="00000400000000000000" pitchFamily="2" charset="-78"/>
              </a:rPr>
              <a:t>بدهکاری باغداران به سیستم بانکی کشور به دلیل عدم پرداخت به موقع اقساط بانکی. </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تمایل باغداران برای برداشت میوه زیتون بصورت کنسرو در مقایسه با استحصال روغن زیتون (هدف اصلی طرح). وعدم وجود انگیزه در خصوص  تقویت تفکر افزایش تولید روغن از راه براشت میوه به صورت روغنی.</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کمبود نهال ارقام مناسب با شرایط آب و هوایی مناطق توسعه و عدم مدیریت جامع برای تولید نهال بر پایه ارقام در کشور.</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عدم فعال بودن تشکل های قوی درصنعت زیتون کشور. </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کمبود منابع آب و تخصیص مجور بهره برداری برای توسعه باغ های جدید. </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فرسودگی سیستم های آبیاری با عمر بالای 15 سال که هدر رفت آب را به همراه دارند. </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بالا بودن هزینه های برداشت و ضریب مکانیزاسیون پایین. </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عدم استفاده حداکثری از قابلیت های بخش خصوصی.</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عدم استفاده از یافته های تحقیقاتی با توجه به عدم ارتباط تنگاتنگ این بخش با بخش اجرا.</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سنتی و غیر اقتصادی بودن باغات.</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کوچک بودن سطح باغات.</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عدم توسعه متوازن مکانیزاسیون در زیر بخش های کشاورزی.</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توجه کمتر به ایجاد باغات الگویی، ترویجی و آموزشی مدرن.</a:t>
            </a:r>
            <a:endParaRPr lang="en-US" dirty="0">
              <a:cs typeface="B Mitra" panose="00000400000000000000" pitchFamily="2" charset="-78"/>
            </a:endParaRPr>
          </a:p>
          <a:p>
            <a:pPr marL="342900" lvl="0" indent="-342900" algn="just" rtl="1">
              <a:buFont typeface="+mj-lt"/>
              <a:buAutoNum type="arabicPeriod"/>
            </a:pPr>
            <a:r>
              <a:rPr lang="fa-IR" dirty="0">
                <a:ea typeface="Calibri"/>
                <a:cs typeface="B Mitra" panose="00000400000000000000" pitchFamily="2" charset="-78"/>
              </a:rPr>
              <a:t>توجه کمتر به تحقیقات در زمینه مکانیزاسیون باغی.</a:t>
            </a:r>
            <a:endParaRPr lang="en-US" dirty="0">
              <a:effectLst/>
              <a:cs typeface="B Mitra" panose="00000400000000000000" pitchFamily="2" charset="-78"/>
            </a:endParaRPr>
          </a:p>
        </p:txBody>
      </p:sp>
    </p:spTree>
    <p:extLst>
      <p:ext uri="{BB962C8B-B14F-4D97-AF65-F5344CB8AC3E}">
        <p14:creationId xmlns:p14="http://schemas.microsoft.com/office/powerpoint/2010/main" val="2514995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7" y="2708920"/>
            <a:ext cx="9036496" cy="1143000"/>
          </a:xfrm>
        </p:spPr>
        <p:txBody>
          <a:bodyPr>
            <a:normAutofit fontScale="90000"/>
          </a:bodyPr>
          <a:lstStyle/>
          <a:p>
            <a:pPr rtl="1"/>
            <a:r>
              <a:rPr lang="fa-IR" dirty="0" smtClean="0">
                <a:cs typeface="B Titr" panose="00000700000000000000" pitchFamily="2" charset="-78"/>
              </a:rPr>
              <a:t>کانون تولید کنندگان 5+ تن در هکتار(1397)</a:t>
            </a:r>
            <a:endParaRPr lang="en-US" dirty="0">
              <a:cs typeface="B Titr" panose="00000700000000000000" pitchFamily="2" charset="-78"/>
            </a:endParaRPr>
          </a:p>
        </p:txBody>
      </p:sp>
    </p:spTree>
    <p:extLst>
      <p:ext uri="{BB962C8B-B14F-4D97-AF65-F5344CB8AC3E}">
        <p14:creationId xmlns:p14="http://schemas.microsoft.com/office/powerpoint/2010/main" val="1772111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107504" y="2445454"/>
            <a:ext cx="8928992" cy="1200329"/>
          </a:xfrm>
          <a:prstGeom prst="rect">
            <a:avLst/>
          </a:prstGeom>
          <a:noFill/>
          <a:ln w="9525" algn="ctr">
            <a:noFill/>
            <a:miter lim="800000"/>
            <a:headEnd/>
            <a:tailEnd/>
          </a:ln>
          <a:effectLst/>
        </p:spPr>
        <p:txBody>
          <a:bodyPr wrap="square" anchor="ctr">
            <a:spAutoFit/>
          </a:bodyPr>
          <a:lstStyle/>
          <a:p>
            <a:pPr algn="just" rtl="1" fontAlgn="base">
              <a:spcBef>
                <a:spcPct val="0"/>
              </a:spcBef>
              <a:spcAft>
                <a:spcPct val="0"/>
              </a:spcAft>
              <a:buClr>
                <a:srgbClr val="FF3399"/>
              </a:buClr>
              <a:buFont typeface="Wingdings" pitchFamily="2" charset="2"/>
              <a:buChar char="q"/>
              <a:defRPr/>
            </a:pPr>
            <a:endParaRPr lang="en-US"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p:txBody>
      </p:sp>
      <p:pic>
        <p:nvPicPr>
          <p:cNvPr id="41986" name="Picture 2" descr="G:\06_08_2018 09_30 Office Lens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6073"/>
            <a:ext cx="6840760" cy="6864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588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anose="00000700000000000000" pitchFamily="2" charset="-78"/>
              </a:rPr>
              <a:t>اقتصادی کردن باغات قدیمی کم بارده</a:t>
            </a:r>
            <a:endParaRPr lang="en-US" dirty="0">
              <a:cs typeface="B Titr"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922655160"/>
              </p:ext>
            </p:extLst>
          </p:nvPr>
        </p:nvGraphicFramePr>
        <p:xfrm>
          <a:off x="899593" y="1340767"/>
          <a:ext cx="7416822" cy="4182304"/>
        </p:xfrm>
        <a:graphic>
          <a:graphicData uri="http://schemas.openxmlformats.org/drawingml/2006/table">
            <a:tbl>
              <a:tblPr rtl="1"/>
              <a:tblGrid>
                <a:gridCol w="592997"/>
                <a:gridCol w="723670"/>
                <a:gridCol w="818348"/>
                <a:gridCol w="828226"/>
                <a:gridCol w="3310566"/>
                <a:gridCol w="1143015"/>
              </a:tblGrid>
              <a:tr h="504057">
                <a:tc gridSpan="6">
                  <a:txBody>
                    <a:bodyPr/>
                    <a:lstStyle/>
                    <a:p>
                      <a:pPr algn="ctr" rtl="1" fontAlgn="ctr"/>
                      <a:r>
                        <a:rPr lang="fa-IR" sz="1800" b="1" i="0" u="none" strike="noStrike" dirty="0" smtClean="0">
                          <a:solidFill>
                            <a:schemeClr val="tx1"/>
                          </a:solidFill>
                          <a:effectLst/>
                          <a:latin typeface="Calibri"/>
                          <a:cs typeface="B Titr" panose="00000700000000000000" pitchFamily="2" charset="-78"/>
                        </a:rPr>
                        <a:t>سطوح </a:t>
                      </a:r>
                      <a:r>
                        <a:rPr lang="fa-IR" sz="1800" b="1" i="0" u="none" strike="noStrike" dirty="0">
                          <a:solidFill>
                            <a:schemeClr val="tx1"/>
                          </a:solidFill>
                          <a:effectLst/>
                          <a:latin typeface="Calibri"/>
                          <a:cs typeface="B Titr" panose="00000700000000000000" pitchFamily="2" charset="-78"/>
                        </a:rPr>
                        <a:t>باغات قدیمی در سطح 3 استان گیلان ،زنجان و قزوین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226083">
                <a:tc>
                  <a:txBody>
                    <a:bodyPr/>
                    <a:lstStyle/>
                    <a:p>
                      <a:pPr algn="ctr" rtl="1" fontAlgn="ctr"/>
                      <a:r>
                        <a:rPr lang="fa-IR" sz="1800" b="1" i="0" u="none" strike="noStrike" dirty="0">
                          <a:solidFill>
                            <a:schemeClr val="tx1"/>
                          </a:solidFill>
                          <a:effectLst/>
                          <a:latin typeface="Calibri"/>
                          <a:cs typeface="B Mitra" panose="00000400000000000000" pitchFamily="2" charset="-78"/>
                        </a:rPr>
                        <a:t>ردیف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a:solidFill>
                            <a:schemeClr val="tx1"/>
                          </a:solidFill>
                          <a:effectLst/>
                          <a:latin typeface="Calibri"/>
                          <a:cs typeface="B Mitra" panose="00000400000000000000" pitchFamily="2" charset="-78"/>
                        </a:rPr>
                        <a:t>استان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a:solidFill>
                            <a:schemeClr val="tx1"/>
                          </a:solidFill>
                          <a:effectLst/>
                          <a:latin typeface="Calibri"/>
                          <a:cs typeface="B Mitra" panose="00000400000000000000" pitchFamily="2" charset="-78"/>
                        </a:rPr>
                        <a:t>شهرستان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a:solidFill>
                            <a:schemeClr val="tx1"/>
                          </a:solidFill>
                          <a:effectLst/>
                          <a:latin typeface="Calibri"/>
                          <a:cs typeface="B Mitra" panose="00000400000000000000" pitchFamily="2" charset="-78"/>
                        </a:rPr>
                        <a:t>سطح کل(هکتار)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a:solidFill>
                            <a:schemeClr val="tx1"/>
                          </a:solidFill>
                          <a:effectLst/>
                          <a:latin typeface="Calibri"/>
                          <a:cs typeface="B Mitra" panose="00000400000000000000" pitchFamily="2" charset="-78"/>
                        </a:rPr>
                        <a:t>سطح اصلاح شده با عملیات هرس بازجوانسازی طی سال های 90-95(هکتار)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a:solidFill>
                            <a:schemeClr val="tx1"/>
                          </a:solidFill>
                          <a:effectLst/>
                          <a:latin typeface="Calibri"/>
                          <a:cs typeface="B Mitra" panose="00000400000000000000" pitchFamily="2" charset="-78"/>
                        </a:rPr>
                        <a:t>تعداد اصله در هکتار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3041">
                <a:tc>
                  <a:txBody>
                    <a:bodyPr/>
                    <a:lstStyle/>
                    <a:p>
                      <a:pPr algn="ctr" rtl="1" fontAlgn="ctr"/>
                      <a:r>
                        <a:rPr lang="en-US" sz="1800" b="1" i="0" u="none" strike="noStrike">
                          <a:solidFill>
                            <a:schemeClr val="tx1"/>
                          </a:solidFill>
                          <a:effectLst/>
                          <a:latin typeface="Calibri"/>
                          <a:cs typeface="B Mitra" panose="00000400000000000000" pitchFamily="2" charset="-7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گیلان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رودبار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1850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126</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250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3041">
                <a:tc>
                  <a:txBody>
                    <a:bodyPr/>
                    <a:lstStyle/>
                    <a:p>
                      <a:pPr algn="ctr" rtl="1" fontAlgn="ctr"/>
                      <a:r>
                        <a:rPr lang="en-US" sz="1800" b="1" i="0" u="none" strike="noStrike">
                          <a:solidFill>
                            <a:schemeClr val="tx1"/>
                          </a:solidFill>
                          <a:effectLst/>
                          <a:latin typeface="Calibri"/>
                          <a:cs typeface="B Mitra" panose="00000400000000000000" pitchFamily="2" charset="-7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زنجان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طارم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4000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75</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250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3041">
                <a:tc>
                  <a:txBody>
                    <a:bodyPr/>
                    <a:lstStyle/>
                    <a:p>
                      <a:pPr algn="ctr" rtl="1" fontAlgn="ctr"/>
                      <a:r>
                        <a:rPr lang="en-US" sz="1800" b="1" i="0" u="none" strike="noStrike">
                          <a:solidFill>
                            <a:schemeClr val="tx1"/>
                          </a:solidFill>
                          <a:effectLst/>
                          <a:latin typeface="Calibri"/>
                          <a:cs typeface="B Mitra" panose="00000400000000000000" pitchFamily="2" charset="-7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قزوین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a:solidFill>
                            <a:schemeClr val="tx1"/>
                          </a:solidFill>
                          <a:effectLst/>
                          <a:latin typeface="Calibri"/>
                          <a:cs typeface="B Mitra" panose="00000400000000000000" pitchFamily="2" charset="-78"/>
                        </a:rPr>
                        <a:t>طارم سفلی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3000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100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200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3041">
                <a:tc>
                  <a:txBody>
                    <a:bodyPr/>
                    <a:lstStyle/>
                    <a:p>
                      <a:pPr algn="ctr" rtl="1" fontAlgn="ctr"/>
                      <a:r>
                        <a:rPr lang="en-US" sz="1800" b="1" i="0" u="none" strike="noStrike">
                          <a:solidFill>
                            <a:schemeClr val="tx1"/>
                          </a:solidFill>
                          <a:effectLst/>
                          <a:latin typeface="Calibri"/>
                          <a:cs typeface="B Mitra" panose="00000400000000000000" pitchFamily="2" charset="-7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1" fontAlgn="ctr"/>
                      <a:r>
                        <a:rPr lang="fa-IR" sz="1800" b="1" i="0" u="none" strike="noStrike">
                          <a:solidFill>
                            <a:schemeClr val="tx1"/>
                          </a:solidFill>
                          <a:effectLst/>
                          <a:latin typeface="Calibri"/>
                          <a:cs typeface="B Mitra" panose="00000400000000000000" pitchFamily="2" charset="-78"/>
                        </a:rPr>
                        <a:t>جمع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8850</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fa-IR" sz="1800" b="1" i="0" u="none" strike="noStrike" dirty="0" smtClean="0">
                          <a:solidFill>
                            <a:schemeClr val="tx1"/>
                          </a:solidFill>
                          <a:effectLst/>
                          <a:latin typeface="Calibri"/>
                          <a:cs typeface="B Mitra" panose="00000400000000000000" pitchFamily="2" charset="-78"/>
                        </a:rPr>
                        <a:t>301</a:t>
                      </a:r>
                      <a:endParaRPr lang="en-US" sz="1800" b="1" i="0" u="none" strike="noStrike" dirty="0">
                        <a:solidFill>
                          <a:schemeClr val="tx1"/>
                        </a:solidFill>
                        <a:effectLst/>
                        <a:latin typeface="Calibri"/>
                        <a:cs typeface="B Mitra" panose="00000400000000000000" pitchFamily="2" charset="-7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en-US" sz="1800" b="1" i="0" u="none" strike="noStrike" dirty="0">
                          <a:solidFill>
                            <a:schemeClr val="tx1"/>
                          </a:solidFill>
                          <a:effectLst/>
                          <a:latin typeface="Calibri"/>
                          <a:cs typeface="B Mitra" panose="00000400000000000000" pitchFamily="2" charset="-7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59156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fa-IR" dirty="0" smtClean="0">
                <a:cs typeface="B Titr" panose="00000700000000000000" pitchFamily="2" charset="-78"/>
              </a:rPr>
              <a:t>باغات متراکم</a:t>
            </a:r>
            <a:endParaRPr lang="en-US" dirty="0">
              <a:cs typeface="B Titr" panose="000007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973964706"/>
              </p:ext>
            </p:extLst>
          </p:nvPr>
        </p:nvGraphicFramePr>
        <p:xfrm>
          <a:off x="395536" y="692696"/>
          <a:ext cx="8352928" cy="5494387"/>
        </p:xfrm>
        <a:graphic>
          <a:graphicData uri="http://schemas.openxmlformats.org/drawingml/2006/table">
            <a:tbl>
              <a:tblPr firstRow="1" firstCol="1" bandRow="1" bandCol="1"/>
              <a:tblGrid>
                <a:gridCol w="2433721"/>
                <a:gridCol w="1792154"/>
                <a:gridCol w="1606773"/>
                <a:gridCol w="2520280"/>
              </a:tblGrid>
              <a:tr h="446899">
                <a:tc>
                  <a:txBody>
                    <a:bodyPr/>
                    <a:lstStyle/>
                    <a:p>
                      <a:pPr algn="ctr">
                        <a:lnSpc>
                          <a:spcPct val="115000"/>
                        </a:lnSpc>
                        <a:spcAft>
                          <a:spcPts val="1000"/>
                        </a:spcAft>
                        <a:tabLst>
                          <a:tab pos="900430" algn="l"/>
                        </a:tabLst>
                      </a:pPr>
                      <a:r>
                        <a:rPr lang="fa-IR" sz="2400" b="1" dirty="0" smtClean="0">
                          <a:effectLst/>
                          <a:latin typeface="Calibri"/>
                          <a:ea typeface="Calibri"/>
                          <a:cs typeface="B Mitra" panose="00000400000000000000" pitchFamily="2" charset="-78"/>
                        </a:rPr>
                        <a:t>استان</a:t>
                      </a:r>
                      <a:endParaRPr lang="en-US" sz="20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lnSpc>
                          <a:spcPct val="115000"/>
                        </a:lnSpc>
                        <a:spcAft>
                          <a:spcPts val="1000"/>
                        </a:spcAft>
                      </a:pPr>
                      <a:r>
                        <a:rPr lang="fa-IR" sz="2400" b="1" dirty="0" smtClean="0">
                          <a:effectLst/>
                          <a:latin typeface="Calibri"/>
                          <a:ea typeface="Calibri"/>
                          <a:cs typeface="B Mitra" panose="00000400000000000000" pitchFamily="2" charset="-78"/>
                        </a:rPr>
                        <a:t>متوسط سن</a:t>
                      </a:r>
                      <a:endParaRPr lang="en-US" sz="20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lnSpc>
                          <a:spcPct val="115000"/>
                        </a:lnSpc>
                        <a:spcAft>
                          <a:spcPts val="1000"/>
                        </a:spcAft>
                      </a:pPr>
                      <a:r>
                        <a:rPr lang="fa-IR" sz="2400" b="1" dirty="0" smtClean="0">
                          <a:effectLst/>
                          <a:latin typeface="Calibri"/>
                          <a:ea typeface="Calibri"/>
                          <a:cs typeface="B Mitra" panose="00000400000000000000" pitchFamily="2" charset="-78"/>
                        </a:rPr>
                        <a:t>سطح</a:t>
                      </a:r>
                      <a:r>
                        <a:rPr lang="en-GB" sz="2400" b="1" dirty="0" smtClean="0">
                          <a:effectLst/>
                          <a:latin typeface="Calibri"/>
                          <a:ea typeface="Calibri"/>
                          <a:cs typeface="B Mitra" panose="00000400000000000000" pitchFamily="2" charset="-78"/>
                        </a:rPr>
                        <a:t> (ha</a:t>
                      </a:r>
                      <a:r>
                        <a:rPr lang="en-GB" sz="2400" b="1" dirty="0">
                          <a:effectLst/>
                          <a:latin typeface="Calibri"/>
                          <a:ea typeface="Calibri"/>
                          <a:cs typeface="B Mitra" panose="00000400000000000000" pitchFamily="2" charset="-78"/>
                        </a:rPr>
                        <a:t>)</a:t>
                      </a:r>
                      <a:endParaRPr lang="en-US" sz="20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lnSpc>
                          <a:spcPct val="115000"/>
                        </a:lnSpc>
                        <a:spcAft>
                          <a:spcPts val="1000"/>
                        </a:spcAft>
                      </a:pPr>
                      <a:r>
                        <a:rPr lang="fa-IR" sz="2400" b="1" dirty="0" smtClean="0">
                          <a:effectLst/>
                          <a:latin typeface="Calibri"/>
                          <a:ea typeface="Calibri"/>
                          <a:cs typeface="B Mitra" panose="00000400000000000000" pitchFamily="2" charset="-78"/>
                        </a:rPr>
                        <a:t>تولید</a:t>
                      </a:r>
                      <a:r>
                        <a:rPr lang="en-GB" sz="2400" b="1" dirty="0" smtClean="0">
                          <a:effectLst/>
                          <a:latin typeface="Calibri"/>
                          <a:ea typeface="Calibri"/>
                          <a:cs typeface="B Mitra" panose="00000400000000000000" pitchFamily="2" charset="-78"/>
                        </a:rPr>
                        <a:t>(Ton</a:t>
                      </a:r>
                      <a:r>
                        <a:rPr lang="en-GB" sz="2400" b="1" dirty="0">
                          <a:effectLst/>
                          <a:latin typeface="Calibri"/>
                          <a:ea typeface="Calibri"/>
                          <a:cs typeface="B Mitra" panose="00000400000000000000" pitchFamily="2" charset="-78"/>
                        </a:rPr>
                        <a:t>)</a:t>
                      </a:r>
                      <a:endParaRPr lang="en-US" sz="20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FFFF"/>
                      </a:fgClr>
                      <a:bgClr>
                        <a:srgbClr val="E5E5E5"/>
                      </a:bgClr>
                    </a:pattFill>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قزوین</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8</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90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360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زنجان</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6</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10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72</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گلستان</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5-4</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57</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en-GB" sz="3200" b="1">
                          <a:effectLst/>
                          <a:latin typeface="Calibri"/>
                          <a:ea typeface="Calibri"/>
                          <a:cs typeface="B Mitra" panose="00000400000000000000" pitchFamily="2" charset="-78"/>
                        </a:rPr>
                        <a:t>-</a:t>
                      </a:r>
                      <a:endParaRPr lang="en-US" sz="160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خراسان شمالی</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8</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170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300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کرمان</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3</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10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en-GB" sz="3200" b="1">
                          <a:effectLst/>
                          <a:latin typeface="Calibri"/>
                          <a:ea typeface="Calibri"/>
                          <a:cs typeface="B Mitra" panose="00000400000000000000" pitchFamily="2" charset="-78"/>
                        </a:rPr>
                        <a:t>-</a:t>
                      </a:r>
                      <a:endParaRPr lang="en-US" sz="160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فارس</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4</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38</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en-GB" sz="3200" b="1">
                          <a:effectLst/>
                          <a:latin typeface="Calibri"/>
                          <a:ea typeface="Calibri"/>
                          <a:cs typeface="B Mitra" panose="00000400000000000000" pitchFamily="2" charset="-78"/>
                        </a:rPr>
                        <a:t>-</a:t>
                      </a:r>
                      <a:endParaRPr lang="en-US" sz="160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7237">
                <a:tc>
                  <a:txBody>
                    <a:bodyPr/>
                    <a:lstStyle/>
                    <a:p>
                      <a:pPr algn="ctr">
                        <a:lnSpc>
                          <a:spcPct val="115000"/>
                        </a:lnSpc>
                        <a:spcAft>
                          <a:spcPts val="1000"/>
                        </a:spcAft>
                        <a:tabLst>
                          <a:tab pos="900430" algn="l"/>
                        </a:tabLst>
                      </a:pPr>
                      <a:r>
                        <a:rPr lang="fa-IR" sz="2000" b="1" dirty="0" smtClean="0">
                          <a:effectLst/>
                          <a:latin typeface="Calibri"/>
                          <a:ea typeface="Calibri"/>
                          <a:cs typeface="B Mitra" panose="00000400000000000000" pitchFamily="2" charset="-78"/>
                        </a:rPr>
                        <a:t>گیلان</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2</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fa-IR" sz="3200" b="1" dirty="0" smtClean="0">
                          <a:effectLst/>
                          <a:latin typeface="Calibri"/>
                          <a:ea typeface="Calibri"/>
                          <a:cs typeface="B Mitra" panose="00000400000000000000" pitchFamily="2" charset="-78"/>
                        </a:rPr>
                        <a:t>300</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900430" algn="l"/>
                        </a:tabLst>
                      </a:pPr>
                      <a:r>
                        <a:rPr lang="en-GB" sz="3200" b="1" dirty="0">
                          <a:effectLst/>
                          <a:latin typeface="Calibri"/>
                          <a:ea typeface="Calibri"/>
                          <a:cs typeface="B Mitra" panose="00000400000000000000" pitchFamily="2" charset="-78"/>
                        </a:rPr>
                        <a:t>-</a:t>
                      </a:r>
                      <a:endParaRPr lang="en-US" sz="1600" dirty="0">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56500">
                <a:tc>
                  <a:txBody>
                    <a:bodyPr/>
                    <a:lstStyle/>
                    <a:p>
                      <a:pPr marL="0" algn="ctr" defTabSz="914400" rtl="0" eaLnBrk="1" latinLnBrk="0" hangingPunct="1">
                        <a:lnSpc>
                          <a:spcPct val="115000"/>
                        </a:lnSpc>
                        <a:spcAft>
                          <a:spcPts val="1000"/>
                        </a:spcAft>
                        <a:tabLst>
                          <a:tab pos="900430" algn="l"/>
                        </a:tabLst>
                      </a:pPr>
                      <a:r>
                        <a:rPr lang="fa-IR" sz="2000" b="1" kern="1200" dirty="0" smtClean="0">
                          <a:solidFill>
                            <a:schemeClr val="tx1"/>
                          </a:solidFill>
                          <a:effectLst/>
                          <a:latin typeface="Calibri"/>
                          <a:ea typeface="Calibri"/>
                          <a:cs typeface="B Mitra" panose="00000400000000000000" pitchFamily="2" charset="-78"/>
                        </a:rPr>
                        <a:t>تهران</a:t>
                      </a:r>
                      <a:endParaRPr lang="en-US" sz="2000" b="1" kern="1200" dirty="0">
                        <a:solidFill>
                          <a:schemeClr val="tx1"/>
                        </a:solidFill>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1000"/>
                        </a:spcAft>
                        <a:tabLst>
                          <a:tab pos="900430" algn="l"/>
                        </a:tabLst>
                      </a:pPr>
                      <a:r>
                        <a:rPr lang="fa-IR" sz="3200" b="1" kern="1200" dirty="0" smtClean="0">
                          <a:solidFill>
                            <a:schemeClr val="tx1"/>
                          </a:solidFill>
                          <a:effectLst/>
                          <a:latin typeface="Calibri"/>
                          <a:ea typeface="Calibri"/>
                          <a:cs typeface="B Mitra" panose="00000400000000000000" pitchFamily="2" charset="-78"/>
                        </a:rPr>
                        <a:t>1</a:t>
                      </a:r>
                      <a:endParaRPr lang="en-US" sz="3200" b="1" kern="1200" dirty="0">
                        <a:solidFill>
                          <a:schemeClr val="tx1"/>
                        </a:solidFill>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1000"/>
                        </a:spcAft>
                        <a:tabLst>
                          <a:tab pos="900430" algn="l"/>
                        </a:tabLst>
                      </a:pPr>
                      <a:r>
                        <a:rPr lang="fa-IR" sz="3200" b="1" kern="1200" dirty="0" smtClean="0">
                          <a:solidFill>
                            <a:schemeClr val="tx1"/>
                          </a:solidFill>
                          <a:effectLst/>
                          <a:latin typeface="Calibri"/>
                          <a:ea typeface="Calibri"/>
                          <a:cs typeface="B Mitra" panose="00000400000000000000" pitchFamily="2" charset="-78"/>
                        </a:rPr>
                        <a:t>100</a:t>
                      </a:r>
                      <a:endParaRPr lang="en-US" sz="3200" b="1" kern="1200" dirty="0">
                        <a:solidFill>
                          <a:schemeClr val="tx1"/>
                        </a:solidFill>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tab pos="900430" algn="l"/>
                        </a:tabLst>
                        <a:defRPr/>
                      </a:pPr>
                      <a:r>
                        <a:rPr kumimoji="0" lang="en-GB" sz="3200" b="1" i="0" u="none" strike="noStrike" kern="1200" cap="none" spc="0" normalizeH="0" baseline="0" noProof="0" dirty="0" smtClean="0">
                          <a:ln>
                            <a:noFill/>
                          </a:ln>
                          <a:solidFill>
                            <a:prstClr val="black"/>
                          </a:solidFill>
                          <a:effectLst/>
                          <a:uLnTx/>
                          <a:uFillTx/>
                          <a:latin typeface="+mn-lt"/>
                          <a:ea typeface="Calibri"/>
                          <a:cs typeface="B Mitra" panose="00000400000000000000" pitchFamily="2" charset="-78"/>
                        </a:rPr>
                        <a:t>-</a:t>
                      </a:r>
                      <a:endParaRPr kumimoji="0" lang="en-US" sz="1600" b="0" i="0" u="none" strike="noStrike" kern="1200" cap="none" spc="0" normalizeH="0" baseline="0" noProof="0" dirty="0">
                        <a:ln>
                          <a:noFill/>
                        </a:ln>
                        <a:solidFill>
                          <a:prstClr val="black"/>
                        </a:solidFill>
                        <a:effectLst/>
                        <a:uLnTx/>
                        <a:uFillTx/>
                        <a:latin typeface="+mn-lt"/>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56500">
                <a:tc>
                  <a:txBody>
                    <a:bodyPr/>
                    <a:lstStyle/>
                    <a:p>
                      <a:pPr marL="0" algn="ctr" defTabSz="914400" rtl="0" eaLnBrk="1" latinLnBrk="0" hangingPunct="1">
                        <a:lnSpc>
                          <a:spcPct val="115000"/>
                        </a:lnSpc>
                        <a:spcAft>
                          <a:spcPts val="1000"/>
                        </a:spcAft>
                        <a:tabLst>
                          <a:tab pos="900430" algn="l"/>
                        </a:tabLst>
                      </a:pPr>
                      <a:r>
                        <a:rPr lang="fa-IR" sz="2000" b="1" kern="1200" dirty="0" smtClean="0">
                          <a:solidFill>
                            <a:schemeClr val="tx1"/>
                          </a:solidFill>
                          <a:effectLst/>
                          <a:latin typeface="Calibri"/>
                          <a:ea typeface="Calibri"/>
                          <a:cs typeface="B Mitra" panose="00000400000000000000" pitchFamily="2" charset="-78"/>
                        </a:rPr>
                        <a:t>جمع</a:t>
                      </a:r>
                      <a:endParaRPr lang="en-US" sz="2000" b="1" kern="1200" dirty="0">
                        <a:solidFill>
                          <a:schemeClr val="tx1"/>
                        </a:solidFill>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tab pos="900430" algn="l"/>
                        </a:tabLst>
                        <a:defRPr/>
                      </a:pPr>
                      <a:r>
                        <a:rPr kumimoji="0" lang="en-GB" sz="3200" b="1" i="0" u="none" strike="noStrike" kern="1200" cap="none" spc="0" normalizeH="0" baseline="0" noProof="0" dirty="0" smtClean="0">
                          <a:ln>
                            <a:noFill/>
                          </a:ln>
                          <a:solidFill>
                            <a:prstClr val="black"/>
                          </a:solidFill>
                          <a:effectLst/>
                          <a:uLnTx/>
                          <a:uFillTx/>
                          <a:latin typeface="+mn-lt"/>
                          <a:ea typeface="Calibri"/>
                          <a:cs typeface="B Mitra" panose="00000400000000000000" pitchFamily="2" charset="-78"/>
                        </a:rPr>
                        <a:t>-</a:t>
                      </a:r>
                      <a:endParaRPr kumimoji="0" lang="en-US" sz="1600" b="0" i="0" u="none" strike="noStrike" kern="1200" cap="none" spc="0" normalizeH="0" baseline="0" noProof="0" dirty="0">
                        <a:ln>
                          <a:noFill/>
                        </a:ln>
                        <a:solidFill>
                          <a:prstClr val="black"/>
                        </a:solidFill>
                        <a:effectLst/>
                        <a:uLnTx/>
                        <a:uFillTx/>
                        <a:latin typeface="+mn-lt"/>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1000"/>
                        </a:spcAft>
                        <a:tabLst>
                          <a:tab pos="900430" algn="l"/>
                        </a:tabLst>
                      </a:pPr>
                      <a:r>
                        <a:rPr lang="fa-IR" sz="3200" b="1" kern="1200" dirty="0" smtClean="0">
                          <a:solidFill>
                            <a:schemeClr val="tx1"/>
                          </a:solidFill>
                          <a:effectLst/>
                          <a:latin typeface="Calibri"/>
                          <a:ea typeface="Calibri"/>
                          <a:cs typeface="B Mitra" panose="00000400000000000000" pitchFamily="2" charset="-78"/>
                        </a:rPr>
                        <a:t>775</a:t>
                      </a:r>
                      <a:endParaRPr lang="en-US" sz="3200" b="1" kern="1200" dirty="0">
                        <a:solidFill>
                          <a:schemeClr val="tx1"/>
                        </a:solidFill>
                        <a:effectLst/>
                        <a:latin typeface="Calibri"/>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tab pos="900430" algn="l"/>
                        </a:tabLst>
                        <a:defRPr/>
                      </a:pPr>
                      <a:r>
                        <a:rPr kumimoji="0" lang="en-GB" sz="3200" b="1" i="0" u="none" strike="noStrike" kern="1200" cap="none" spc="0" normalizeH="0" baseline="0" noProof="0" dirty="0" smtClean="0">
                          <a:ln>
                            <a:noFill/>
                          </a:ln>
                          <a:solidFill>
                            <a:prstClr val="black"/>
                          </a:solidFill>
                          <a:effectLst/>
                          <a:uLnTx/>
                          <a:uFillTx/>
                          <a:latin typeface="+mn-lt"/>
                          <a:ea typeface="Calibri"/>
                          <a:cs typeface="B Mitra" panose="00000400000000000000" pitchFamily="2" charset="-78"/>
                        </a:rPr>
                        <a:t>-</a:t>
                      </a:r>
                      <a:endParaRPr kumimoji="0" lang="en-US" sz="1600" b="0" i="0" u="none" strike="noStrike" kern="1200" cap="none" spc="0" normalizeH="0" baseline="0" noProof="0" dirty="0">
                        <a:ln>
                          <a:noFill/>
                        </a:ln>
                        <a:solidFill>
                          <a:prstClr val="black"/>
                        </a:solidFill>
                        <a:effectLst/>
                        <a:uLnTx/>
                        <a:uFillTx/>
                        <a:latin typeface="+mn-lt"/>
                        <a:ea typeface="Calibri"/>
                        <a:cs typeface="B Mitra" panose="00000400000000000000" pitchFamily="2" charset="-78"/>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pic>
        <p:nvPicPr>
          <p:cNvPr id="532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4025" y="3005138"/>
            <a:ext cx="61595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885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0928"/>
            <a:ext cx="8229600" cy="1143000"/>
          </a:xfrm>
        </p:spPr>
        <p:txBody>
          <a:bodyPr>
            <a:noAutofit/>
          </a:bodyPr>
          <a:lstStyle/>
          <a:p>
            <a:r>
              <a:rPr lang="fa-IR" sz="8000" dirty="0" smtClean="0">
                <a:cs typeface="B Titr" panose="00000700000000000000" pitchFamily="2" charset="-78"/>
              </a:rPr>
              <a:t>کمیته فنی</a:t>
            </a:r>
            <a:r>
              <a:rPr lang="fa-IR" sz="4000" dirty="0" smtClean="0">
                <a:cs typeface="B Titr" panose="00000700000000000000" pitchFamily="2" charset="-78"/>
              </a:rPr>
              <a:t>(1397)</a:t>
            </a:r>
            <a:endParaRPr lang="en-US" sz="4000" dirty="0">
              <a:cs typeface="B Titr" panose="00000700000000000000" pitchFamily="2" charset="-78"/>
            </a:endParaRPr>
          </a:p>
        </p:txBody>
      </p:sp>
    </p:spTree>
    <p:extLst>
      <p:ext uri="{BB962C8B-B14F-4D97-AF65-F5344CB8AC3E}">
        <p14:creationId xmlns:p14="http://schemas.microsoft.com/office/powerpoint/2010/main" val="3210318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107504" y="2445454"/>
            <a:ext cx="8928992" cy="1200329"/>
          </a:xfrm>
          <a:prstGeom prst="rect">
            <a:avLst/>
          </a:prstGeom>
          <a:noFill/>
          <a:ln w="9525" algn="ctr">
            <a:noFill/>
            <a:miter lim="800000"/>
            <a:headEnd/>
            <a:tailEnd/>
          </a:ln>
          <a:effectLst/>
        </p:spPr>
        <p:txBody>
          <a:bodyPr wrap="square" anchor="ctr">
            <a:spAutoFit/>
          </a:bodyPr>
          <a:lstStyle/>
          <a:p>
            <a:pPr algn="just" rtl="1" fontAlgn="base">
              <a:spcBef>
                <a:spcPct val="0"/>
              </a:spcBef>
              <a:spcAft>
                <a:spcPct val="0"/>
              </a:spcAft>
              <a:buClr>
                <a:srgbClr val="FF3399"/>
              </a:buClr>
              <a:buFont typeface="Wingdings" pitchFamily="2" charset="2"/>
              <a:buChar char="q"/>
              <a:defRPr/>
            </a:pPr>
            <a:endParaRPr lang="en-US"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p:txBody>
      </p:sp>
      <p:pic>
        <p:nvPicPr>
          <p:cNvPr id="266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181" y="-66675"/>
            <a:ext cx="5843128" cy="699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445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107504" y="2445454"/>
            <a:ext cx="8928992" cy="1200329"/>
          </a:xfrm>
          <a:prstGeom prst="rect">
            <a:avLst/>
          </a:prstGeom>
          <a:noFill/>
          <a:ln w="9525" algn="ctr">
            <a:noFill/>
            <a:miter lim="800000"/>
            <a:headEnd/>
            <a:tailEnd/>
          </a:ln>
          <a:effectLst/>
        </p:spPr>
        <p:txBody>
          <a:bodyPr wrap="square" anchor="ctr">
            <a:spAutoFit/>
          </a:bodyPr>
          <a:lstStyle/>
          <a:p>
            <a:pPr algn="just" rtl="1" fontAlgn="base">
              <a:spcBef>
                <a:spcPct val="0"/>
              </a:spcBef>
              <a:spcAft>
                <a:spcPct val="0"/>
              </a:spcAft>
              <a:buClr>
                <a:srgbClr val="FF3399"/>
              </a:buClr>
              <a:buFont typeface="Wingdings" pitchFamily="2" charset="2"/>
              <a:buChar char="q"/>
              <a:defRPr/>
            </a:pPr>
            <a:endParaRPr lang="en-US"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0"/>
            <a:ext cx="5472607"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6076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107504" y="2445454"/>
            <a:ext cx="8928992" cy="1200329"/>
          </a:xfrm>
          <a:prstGeom prst="rect">
            <a:avLst/>
          </a:prstGeom>
          <a:noFill/>
          <a:ln w="9525" algn="ctr">
            <a:noFill/>
            <a:miter lim="800000"/>
            <a:headEnd/>
            <a:tailEnd/>
          </a:ln>
          <a:effectLst/>
        </p:spPr>
        <p:txBody>
          <a:bodyPr wrap="square" anchor="ctr">
            <a:spAutoFit/>
          </a:bodyPr>
          <a:lstStyle/>
          <a:p>
            <a:pPr algn="just" rtl="1" fontAlgn="base">
              <a:spcBef>
                <a:spcPct val="0"/>
              </a:spcBef>
              <a:spcAft>
                <a:spcPct val="0"/>
              </a:spcAft>
              <a:buClr>
                <a:srgbClr val="FF3399"/>
              </a:buClr>
              <a:buFont typeface="Wingdings" pitchFamily="2" charset="2"/>
              <a:buChar char="q"/>
              <a:defRPr/>
            </a:pPr>
            <a:endParaRPr lang="en-US"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a:p>
            <a:pPr algn="just" rtl="1" fontAlgn="base">
              <a:spcBef>
                <a:spcPct val="0"/>
              </a:spcBef>
              <a:spcAft>
                <a:spcPct val="0"/>
              </a:spcAft>
              <a:buClr>
                <a:srgbClr val="FF3399"/>
              </a:buClr>
              <a:buFont typeface="Wingdings" pitchFamily="2" charset="2"/>
              <a:buChar char="q"/>
              <a:defRPr/>
            </a:pPr>
            <a:endParaRPr lang="fa-IR" sz="2400" b="1" dirty="0">
              <a:solidFill>
                <a:prstClr val="black"/>
              </a:solidFill>
              <a:effectLst>
                <a:outerShdw blurRad="38100" dist="38100" dir="2700000" algn="tl">
                  <a:srgbClr val="C0C0C0"/>
                </a:outerShdw>
              </a:effectLst>
              <a:latin typeface="Arial" charset="0"/>
              <a:cs typeface="B Titr" panose="00000700000000000000" pitchFamily="2" charset="-78"/>
            </a:endParaRP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0"/>
            <a:ext cx="6048672"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1161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1073</Words>
  <Application>Microsoft Office PowerPoint</Application>
  <PresentationFormat>On-screen Show (4:3)</PresentationFormat>
  <Paragraphs>129</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بازنگری مطالعات زیتون</vt:lpstr>
      <vt:lpstr>کانون تولید کنندگان 5+ تن در هکتار(1397)</vt:lpstr>
      <vt:lpstr>PowerPoint Presentation</vt:lpstr>
      <vt:lpstr>اقتصادی کردن باغات قدیمی کم بارده</vt:lpstr>
      <vt:lpstr>باغات متراکم</vt:lpstr>
      <vt:lpstr>کمیته فنی(1397)</vt:lpstr>
      <vt:lpstr>PowerPoint Presentation</vt:lpstr>
      <vt:lpstr>PowerPoint Presentation</vt:lpstr>
      <vt:lpstr>PowerPoint Presentation</vt:lpstr>
      <vt:lpstr>چالش ها ، نقاط قوت و ضعف</vt:lpstr>
      <vt:lpstr>چالش ها</vt:lpstr>
      <vt:lpstr>PowerPoint Presentation</vt:lpstr>
      <vt:lpstr>نقاط قوت و فرصت ها </vt:lpstr>
      <vt:lpstr>نقاط ضعف و تنگناها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بازنگری مطالعات زیتون</dc:title>
  <dc:creator>zeytoon</dc:creator>
  <cp:lastModifiedBy>zeytoon</cp:lastModifiedBy>
  <cp:revision>2</cp:revision>
  <dcterms:created xsi:type="dcterms:W3CDTF">2018-09-18T05:55:41Z</dcterms:created>
  <dcterms:modified xsi:type="dcterms:W3CDTF">2018-09-18T05:56:42Z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