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1AB221-399D-4A09-BF8D-964C677B6BE8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D7D802-814E-42FE-A731-97913B81F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99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E26AE-690C-428F-BB9E-3991EC2C1783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4780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E26AE-690C-428F-BB9E-3991EC2C1783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4780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E26AE-690C-428F-BB9E-3991EC2C1783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4780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E26AE-690C-428F-BB9E-3991EC2C1783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4780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E26AE-690C-428F-BB9E-3991EC2C1783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4780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E26AE-690C-428F-BB9E-3991EC2C1783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4780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E26AE-690C-428F-BB9E-3991EC2C1783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4780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E26AE-690C-428F-BB9E-3991EC2C1783}" type="slidenum">
              <a:rPr lang="en-US" smtClean="0">
                <a:solidFill>
                  <a:prstClr val="black"/>
                </a:solidFill>
              </a:rPr>
              <a:pPr/>
              <a:t>19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1879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E26AE-690C-428F-BB9E-3991EC2C1783}" type="slidenum">
              <a:rPr lang="en-US" smtClean="0">
                <a:solidFill>
                  <a:prstClr val="black"/>
                </a:solidFill>
              </a:rPr>
              <a:pPr/>
              <a:t>26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478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E26AE-690C-428F-BB9E-3991EC2C1783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4780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E26AE-690C-428F-BB9E-3991EC2C1783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4780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E26AE-690C-428F-BB9E-3991EC2C178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478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E26AE-690C-428F-BB9E-3991EC2C178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4780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E26AE-690C-428F-BB9E-3991EC2C1783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4780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E26AE-690C-428F-BB9E-3991EC2C1783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4780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E26AE-690C-428F-BB9E-3991EC2C1783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4780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E26AE-690C-428F-BB9E-3991EC2C1783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478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F861C-0633-4840-9D40-10D9031A05AF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AA6AE-3CC3-4137-B8F0-9F49D684B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05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F861C-0633-4840-9D40-10D9031A05AF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AA6AE-3CC3-4137-B8F0-9F49D684B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640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F861C-0633-4840-9D40-10D9031A05AF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AA6AE-3CC3-4137-B8F0-9F49D684B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599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F861C-0633-4840-9D40-10D9031A05AF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AA6AE-3CC3-4137-B8F0-9F49D684B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232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F861C-0633-4840-9D40-10D9031A05AF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AA6AE-3CC3-4137-B8F0-9F49D684B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525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F861C-0633-4840-9D40-10D9031A05AF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AA6AE-3CC3-4137-B8F0-9F49D684B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00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F861C-0633-4840-9D40-10D9031A05AF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AA6AE-3CC3-4137-B8F0-9F49D684B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840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F861C-0633-4840-9D40-10D9031A05AF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AA6AE-3CC3-4137-B8F0-9F49D684B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814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F861C-0633-4840-9D40-10D9031A05AF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AA6AE-3CC3-4137-B8F0-9F49D684B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552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F861C-0633-4840-9D40-10D9031A05AF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AA6AE-3CC3-4137-B8F0-9F49D684B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347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F861C-0633-4840-9D40-10D9031A05AF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AA6AE-3CC3-4137-B8F0-9F49D684B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206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3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F861C-0633-4840-9D40-10D9031A05AF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AA6AE-3CC3-4137-B8F0-9F49D684B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432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08920"/>
            <a:ext cx="8229600" cy="1143000"/>
          </a:xfrm>
        </p:spPr>
        <p:txBody>
          <a:bodyPr>
            <a:normAutofit/>
          </a:bodyPr>
          <a:lstStyle/>
          <a:p>
            <a:r>
              <a:rPr lang="fa-IR" sz="4800" dirty="0" smtClean="0">
                <a:cs typeface="B Titr" panose="00000700000000000000" pitchFamily="2" charset="-78"/>
              </a:rPr>
              <a:t>اهمیت پروژه اصلاح باغات زیتون</a:t>
            </a:r>
            <a:endParaRPr lang="en-US" sz="48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3272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79512" y="2060848"/>
            <a:ext cx="8964488" cy="1944216"/>
          </a:xfrm>
        </p:spPr>
        <p:txBody>
          <a:bodyPr>
            <a:normAutofit fontScale="90000"/>
          </a:bodyPr>
          <a:lstStyle/>
          <a:p>
            <a:r>
              <a:rPr lang="fa-IR" b="1" dirty="0" smtClean="0">
                <a:cs typeface="B Titr" panose="00000700000000000000" pitchFamily="2" charset="-78"/>
              </a:rPr>
              <a:t>گزارش 12 ماهه سامانه نیپا سال 1396 طرح توسعه و اصلاح باغ </a:t>
            </a:r>
            <a:r>
              <a:rPr lang="fa-IR" b="1" dirty="0">
                <a:cs typeface="B Titr" panose="00000700000000000000" pitchFamily="2" charset="-78"/>
              </a:rPr>
              <a:t>های زیتون (اقتصاد مقاومتی) </a:t>
            </a:r>
            <a:endParaRPr lang="en-US" b="1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9714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389974"/>
              </p:ext>
            </p:extLst>
          </p:nvPr>
        </p:nvGraphicFramePr>
        <p:xfrm>
          <a:off x="179512" y="1700809"/>
          <a:ext cx="8784976" cy="3744417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613679"/>
                <a:gridCol w="1613424"/>
                <a:gridCol w="1469853"/>
                <a:gridCol w="1012001"/>
                <a:gridCol w="4076019"/>
              </a:tblGrid>
              <a:tr h="93409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dirty="0">
                          <a:effectLst/>
                          <a:cs typeface="B Mitra" panose="00000400000000000000" pitchFamily="2" charset="-78"/>
                        </a:rPr>
                        <a:t>ردیف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>
                          <a:effectLst/>
                          <a:cs typeface="B Mitra" panose="00000400000000000000" pitchFamily="2" charset="-78"/>
                        </a:rPr>
                        <a:t>عنوان هدف کمی</a:t>
                      </a:r>
                      <a:endParaRPr lang="en-US" sz="1800" b="1"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>
                          <a:effectLst/>
                          <a:cs typeface="B Mitra" panose="00000400000000000000" pitchFamily="2" charset="-78"/>
                        </a:rPr>
                        <a:t>مقدار هدف کمی در پایان</a:t>
                      </a:r>
                      <a:endParaRPr lang="en-US" sz="1800" b="1"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>
                          <a:effectLst/>
                          <a:cs typeface="B Mitra" panose="00000400000000000000" pitchFamily="2" charset="-78"/>
                        </a:rPr>
                        <a:t>سال 1396</a:t>
                      </a:r>
                      <a:endParaRPr lang="en-US" sz="1800" b="1"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>
                          <a:effectLst/>
                          <a:cs typeface="B Mitra" panose="00000400000000000000" pitchFamily="2" charset="-78"/>
                        </a:rPr>
                        <a:t>توضیحات</a:t>
                      </a:r>
                      <a:endParaRPr lang="en-US" sz="1800" b="1"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122150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2400">
                          <a:effectLst/>
                          <a:cs typeface="B Mitra" panose="00000400000000000000" pitchFamily="2" charset="-78"/>
                        </a:rPr>
                        <a:t>1</a:t>
                      </a:r>
                      <a:endParaRPr lang="en-US" sz="1800" b="1"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>
                          <a:effectLst/>
                          <a:cs typeface="B Mitra" panose="00000400000000000000" pitchFamily="2" charset="-78"/>
                        </a:rPr>
                        <a:t>اصلاح و نوسازی باغات زیتون</a:t>
                      </a:r>
                      <a:endParaRPr lang="en-US" sz="1800" b="1"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>
                          <a:effectLst/>
                          <a:cs typeface="B Mitra" panose="00000400000000000000" pitchFamily="2" charset="-78"/>
                        </a:rPr>
                        <a:t>3650</a:t>
                      </a:r>
                      <a:endParaRPr lang="en-US" sz="1800" b="1"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dirty="0">
                          <a:effectLst/>
                          <a:cs typeface="B Mitra" panose="00000400000000000000" pitchFamily="2" charset="-78"/>
                        </a:rPr>
                        <a:t>3650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dirty="0">
                          <a:effectLst/>
                          <a:cs typeface="B Mitra" panose="00000400000000000000" pitchFamily="2" charset="-78"/>
                        </a:rPr>
                        <a:t>عملیات های اصلاح شامل هرس، هرس باز جوان سازی، مبارزه با آفات و بیماری ها، پیوند و تغذیه باغات می باشد.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79441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2400">
                          <a:effectLst/>
                          <a:cs typeface="B Mitra" panose="00000400000000000000" pitchFamily="2" charset="-78"/>
                        </a:rPr>
                        <a:t>2</a:t>
                      </a:r>
                      <a:endParaRPr lang="en-US" sz="1800" b="1"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>
                          <a:effectLst/>
                          <a:cs typeface="B Mitra" panose="00000400000000000000" pitchFamily="2" charset="-78"/>
                        </a:rPr>
                        <a:t>توسعه باغات زیتون</a:t>
                      </a:r>
                      <a:endParaRPr lang="en-US" sz="1800" b="1"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>
                          <a:effectLst/>
                          <a:cs typeface="B Mitra" panose="00000400000000000000" pitchFamily="2" charset="-78"/>
                        </a:rPr>
                        <a:t>2000</a:t>
                      </a:r>
                      <a:endParaRPr lang="en-US" sz="1800" b="1"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>
                          <a:effectLst/>
                          <a:cs typeface="B Mitra" panose="00000400000000000000" pitchFamily="2" charset="-78"/>
                        </a:rPr>
                        <a:t>2000</a:t>
                      </a:r>
                      <a:endParaRPr lang="en-US" sz="1800" b="1"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>
                          <a:effectLst/>
                          <a:cs typeface="B Mitra" panose="00000400000000000000" pitchFamily="2" charset="-78"/>
                        </a:rPr>
                        <a:t>-</a:t>
                      </a:r>
                      <a:endParaRPr lang="en-US" sz="1800" b="1"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79441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2400">
                          <a:effectLst/>
                          <a:cs typeface="B Mitra" panose="00000400000000000000" pitchFamily="2" charset="-78"/>
                        </a:rPr>
                        <a:t>3</a:t>
                      </a:r>
                      <a:endParaRPr lang="en-US" sz="1800" b="1"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dirty="0">
                          <a:effectLst/>
                          <a:cs typeface="B Mitra" panose="00000400000000000000" pitchFamily="2" charset="-78"/>
                        </a:rPr>
                        <a:t>تولید </a:t>
                      </a:r>
                      <a:r>
                        <a:rPr lang="fa-IR" sz="2000" dirty="0" smtClean="0">
                          <a:effectLst/>
                          <a:cs typeface="B Mitra" panose="00000400000000000000" pitchFamily="2" charset="-78"/>
                        </a:rPr>
                        <a:t>میوه </a:t>
                      </a:r>
                      <a:r>
                        <a:rPr lang="ar-SA" sz="2000" dirty="0" smtClean="0">
                          <a:effectLst/>
                          <a:cs typeface="B Mitra" panose="00000400000000000000" pitchFamily="2" charset="-78"/>
                        </a:rPr>
                        <a:t>زیتون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2000" dirty="0" smtClean="0">
                          <a:effectLst/>
                          <a:cs typeface="B Mitra" panose="00000400000000000000" pitchFamily="2" charset="-78"/>
                        </a:rPr>
                        <a:t>114000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2000" dirty="0" smtClean="0">
                          <a:effectLst/>
                          <a:cs typeface="B Mitra" panose="00000400000000000000" pitchFamily="2" charset="-78"/>
                        </a:rPr>
                        <a:t>92000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dirty="0">
                          <a:effectLst/>
                          <a:cs typeface="B Mitra" panose="00000400000000000000" pitchFamily="2" charset="-78"/>
                        </a:rPr>
                        <a:t>-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0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r"/>
            <a:r>
              <a:rPr lang="fa-IR" b="1" dirty="0" smtClean="0">
                <a:cs typeface="B Titr" panose="00000700000000000000" pitchFamily="2" charset="-78"/>
              </a:rPr>
              <a:t> اهداف کمی برنامه</a:t>
            </a:r>
            <a:endParaRPr lang="en-US" b="1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236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r"/>
            <a:r>
              <a:rPr lang="fa-IR" b="1" dirty="0" smtClean="0">
                <a:cs typeface="B Titr" panose="00000700000000000000" pitchFamily="2" charset="-78"/>
              </a:rPr>
              <a:t> اهداف کیفی برنامه</a:t>
            </a:r>
            <a:endParaRPr lang="en-US" b="1" dirty="0">
              <a:cs typeface="B Titr" panose="000007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1443841"/>
            <a:ext cx="9144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>
              <a:buFont typeface="Arial"/>
              <a:buChar char="-"/>
            </a:pPr>
            <a:r>
              <a:rPr lang="ar-SA" sz="2800" dirty="0">
                <a:solidFill>
                  <a:prstClr val="black"/>
                </a:solidFill>
                <a:latin typeface="Tahoma"/>
                <a:ea typeface="Calibri"/>
                <a:cs typeface="B Mitra" panose="00000400000000000000" pitchFamily="2" charset="-78"/>
              </a:rPr>
              <a:t>افزاش توليد و ضريب خوداتكايي محصول و روغن زيتون</a:t>
            </a:r>
            <a:endParaRPr lang="en-US" sz="2800" dirty="0">
              <a:solidFill>
                <a:prstClr val="black"/>
              </a:solidFill>
              <a:ea typeface="Calibri"/>
              <a:cs typeface="B Mitra" panose="00000400000000000000" pitchFamily="2" charset="-78"/>
            </a:endParaRPr>
          </a:p>
          <a:p>
            <a:pPr marL="342900" indent="-342900" algn="r" rtl="1">
              <a:buFont typeface="Arial"/>
              <a:buChar char="-"/>
            </a:pPr>
            <a:r>
              <a:rPr lang="ar-SA" sz="2800" dirty="0">
                <a:solidFill>
                  <a:prstClr val="black"/>
                </a:solidFill>
                <a:latin typeface="Tahoma"/>
                <a:ea typeface="Calibri"/>
                <a:cs typeface="B Mitra" panose="00000400000000000000" pitchFamily="2" charset="-78"/>
              </a:rPr>
              <a:t>افزايش مصرف روغن زيتون و بهبود تغذيه</a:t>
            </a:r>
            <a:endParaRPr lang="en-US" sz="2800" dirty="0">
              <a:solidFill>
                <a:prstClr val="black"/>
              </a:solidFill>
              <a:ea typeface="Calibri"/>
              <a:cs typeface="B Mitra" panose="00000400000000000000" pitchFamily="2" charset="-78"/>
            </a:endParaRPr>
          </a:p>
          <a:p>
            <a:pPr marL="342900" indent="-342900" algn="r" rtl="1">
              <a:buFont typeface="Arial"/>
              <a:buChar char="-"/>
            </a:pPr>
            <a:r>
              <a:rPr lang="ar-SA" sz="2800" dirty="0">
                <a:solidFill>
                  <a:prstClr val="black"/>
                </a:solidFill>
                <a:latin typeface="Tahoma"/>
                <a:ea typeface="Calibri"/>
                <a:cs typeface="B Mitra" panose="00000400000000000000" pitchFamily="2" charset="-78"/>
              </a:rPr>
              <a:t>ارتقاء سطح سلامت جامعه با استفاده از مصرف روغن با كيفيت</a:t>
            </a:r>
            <a:endParaRPr lang="en-US" sz="2800" dirty="0">
              <a:solidFill>
                <a:prstClr val="black"/>
              </a:solidFill>
              <a:ea typeface="Calibri"/>
              <a:cs typeface="B Mitra" panose="00000400000000000000" pitchFamily="2" charset="-78"/>
            </a:endParaRPr>
          </a:p>
          <a:p>
            <a:pPr marL="342900" indent="-342900" algn="r" rtl="1">
              <a:buFont typeface="Arial"/>
              <a:buChar char="-"/>
            </a:pPr>
            <a:r>
              <a:rPr lang="ar-SA" sz="2800" dirty="0">
                <a:solidFill>
                  <a:prstClr val="black"/>
                </a:solidFill>
                <a:latin typeface="Tahoma"/>
                <a:ea typeface="Calibri"/>
                <a:cs typeface="B Mitra" panose="00000400000000000000" pitchFamily="2" charset="-78"/>
              </a:rPr>
              <a:t>بهبود وضعيت باغات زيتون و ارائه رهنمود به باغداران</a:t>
            </a:r>
            <a:endParaRPr lang="en-US" sz="2800" dirty="0">
              <a:solidFill>
                <a:prstClr val="black"/>
              </a:solidFill>
              <a:ea typeface="Calibri"/>
              <a:cs typeface="B Mitra" panose="00000400000000000000" pitchFamily="2" charset="-78"/>
            </a:endParaRPr>
          </a:p>
          <a:p>
            <a:pPr marL="342900" indent="-342900" algn="r" rtl="1">
              <a:buFont typeface="Arial"/>
              <a:buChar char="-"/>
            </a:pPr>
            <a:r>
              <a:rPr lang="ar-SA" sz="2800" dirty="0">
                <a:solidFill>
                  <a:prstClr val="black"/>
                </a:solidFill>
                <a:latin typeface="Tahoma"/>
                <a:ea typeface="Calibri"/>
                <a:cs typeface="B Mitra" panose="00000400000000000000" pitchFamily="2" charset="-78"/>
              </a:rPr>
              <a:t>بهبود وضعيت بازار روغن زيتون با افزايش كمي و كيفي توليد</a:t>
            </a:r>
            <a:endParaRPr lang="en-US" sz="2800" dirty="0">
              <a:solidFill>
                <a:prstClr val="black"/>
              </a:solidFill>
              <a:ea typeface="Calibri"/>
              <a:cs typeface="B Mitra" panose="00000400000000000000" pitchFamily="2" charset="-78"/>
            </a:endParaRPr>
          </a:p>
          <a:p>
            <a:pPr marL="342900" indent="-342900" algn="r" rtl="1">
              <a:buFont typeface="Arial"/>
              <a:buChar char="-"/>
            </a:pPr>
            <a:r>
              <a:rPr lang="ar-SA" sz="2800" dirty="0">
                <a:solidFill>
                  <a:prstClr val="black"/>
                </a:solidFill>
                <a:latin typeface="Tahoma"/>
                <a:ea typeface="Calibri"/>
                <a:cs typeface="B Mitra" panose="00000400000000000000" pitchFamily="2" charset="-78"/>
              </a:rPr>
              <a:t>استفاده بهينه ازمنابع ونهاده ها</a:t>
            </a:r>
            <a:endParaRPr lang="en-US" sz="2800" dirty="0">
              <a:solidFill>
                <a:prstClr val="black"/>
              </a:solidFill>
              <a:ea typeface="Calibri"/>
              <a:cs typeface="B Mitra" panose="00000400000000000000" pitchFamily="2" charset="-78"/>
            </a:endParaRPr>
          </a:p>
          <a:p>
            <a:pPr marL="342900" indent="-342900" algn="r" rtl="1">
              <a:buFont typeface="Arial"/>
              <a:buChar char="-"/>
            </a:pPr>
            <a:r>
              <a:rPr lang="ar-SA" sz="2800" dirty="0">
                <a:solidFill>
                  <a:prstClr val="black"/>
                </a:solidFill>
                <a:latin typeface="Tahoma"/>
                <a:ea typeface="Calibri"/>
                <a:cs typeface="B Mitra" panose="00000400000000000000" pitchFamily="2" charset="-78"/>
              </a:rPr>
              <a:t>ارتقاء بهره وري آب</a:t>
            </a:r>
            <a:endParaRPr lang="en-US" sz="2800" dirty="0">
              <a:solidFill>
                <a:prstClr val="black"/>
              </a:solidFill>
              <a:ea typeface="Calibri"/>
              <a:cs typeface="B Mitra" panose="00000400000000000000" pitchFamily="2" charset="-78"/>
            </a:endParaRPr>
          </a:p>
          <a:p>
            <a:pPr marL="342900" indent="-342900" algn="r" rtl="1">
              <a:buFont typeface="Arial"/>
              <a:buChar char="-"/>
            </a:pPr>
            <a:r>
              <a:rPr lang="ar-SA" sz="2800" dirty="0">
                <a:solidFill>
                  <a:prstClr val="black"/>
                </a:solidFill>
                <a:latin typeface="Tahoma"/>
                <a:ea typeface="Calibri"/>
                <a:cs typeface="B Mitra" panose="00000400000000000000" pitchFamily="2" charset="-78"/>
              </a:rPr>
              <a:t>توسعه پايدار كشاورزی</a:t>
            </a:r>
            <a:endParaRPr lang="en-US" sz="2800" dirty="0">
              <a:solidFill>
                <a:prstClr val="black"/>
              </a:solidFill>
              <a:ea typeface="Calibri"/>
              <a:cs typeface="B Mitra" panose="00000400000000000000" pitchFamily="2" charset="-78"/>
            </a:endParaRPr>
          </a:p>
          <a:p>
            <a:pPr marL="342900" indent="-342900" algn="r" rtl="1">
              <a:buFont typeface="Arial"/>
              <a:buChar char="-"/>
            </a:pPr>
            <a:r>
              <a:rPr lang="ar-SA" sz="2800" dirty="0">
                <a:solidFill>
                  <a:prstClr val="black"/>
                </a:solidFill>
                <a:latin typeface="Tahoma"/>
                <a:ea typeface="Calibri"/>
                <a:cs typeface="B Mitra" panose="00000400000000000000" pitchFamily="2" charset="-78"/>
              </a:rPr>
              <a:t>ايجاد اشتغال مولد با رونق توليد، صنايع تبديلي و تكميلي، بازار و خدمات وابسته در مناطق روستايي</a:t>
            </a:r>
            <a:endParaRPr lang="en-US" sz="2800" dirty="0">
              <a:solidFill>
                <a:prstClr val="black"/>
              </a:solidFill>
              <a:ea typeface="Calibri"/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4314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5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498178"/>
          </a:xfrm>
        </p:spPr>
        <p:txBody>
          <a:bodyPr>
            <a:normAutofit/>
          </a:bodyPr>
          <a:lstStyle/>
          <a:p>
            <a:pPr algn="r"/>
            <a:r>
              <a:rPr lang="fa-IR" b="1" dirty="0">
                <a:cs typeface="B Titr" panose="00000700000000000000" pitchFamily="2" charset="-78"/>
              </a:rPr>
              <a:t>نتایج و دستاوردهای اجرای </a:t>
            </a:r>
            <a:r>
              <a:rPr lang="fa-IR" b="1" dirty="0" smtClean="0">
                <a:cs typeface="B Titr" panose="00000700000000000000" pitchFamily="2" charset="-78"/>
              </a:rPr>
              <a:t>برنامه</a:t>
            </a:r>
            <a:endParaRPr lang="en-US" b="1" dirty="0">
              <a:cs typeface="B Titr" panose="000007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1700808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>
              <a:buFont typeface="Arial"/>
              <a:buChar char="-"/>
            </a:pPr>
            <a:endParaRPr lang="en-US" sz="2800" dirty="0">
              <a:solidFill>
                <a:prstClr val="black"/>
              </a:solidFill>
              <a:ea typeface="Calibri"/>
              <a:cs typeface="B Mitra" panose="00000400000000000000" pitchFamily="2" charset="-78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1587279"/>
              </p:ext>
            </p:extLst>
          </p:nvPr>
        </p:nvGraphicFramePr>
        <p:xfrm>
          <a:off x="315596" y="1844824"/>
          <a:ext cx="8640960" cy="3672408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654308"/>
                <a:gridCol w="2497786"/>
                <a:gridCol w="2055032"/>
                <a:gridCol w="1743397"/>
                <a:gridCol w="1690437"/>
              </a:tblGrid>
              <a:tr h="918102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b="0" dirty="0">
                          <a:effectLst/>
                          <a:cs typeface="B Mitra" panose="00000400000000000000" pitchFamily="2" charset="-78"/>
                        </a:rPr>
                        <a:t>ردیف</a:t>
                      </a:r>
                      <a:endParaRPr lang="en-US" sz="5400" b="0" dirty="0">
                        <a:effectLst/>
                        <a:latin typeface="Times New Roman"/>
                        <a:cs typeface="B Mitra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dirty="0">
                          <a:effectLst/>
                          <a:cs typeface="B Mitra" panose="00000400000000000000" pitchFamily="2" charset="-78"/>
                        </a:rPr>
                        <a:t>عنوان برنامه</a:t>
                      </a:r>
                      <a:endParaRPr lang="en-US" sz="5400" b="1" dirty="0">
                        <a:effectLst/>
                        <a:latin typeface="Times New Roman"/>
                        <a:cs typeface="B Mitra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dirty="0">
                          <a:effectLst/>
                          <a:cs typeface="B Mitra" panose="00000400000000000000" pitchFamily="2" charset="-78"/>
                        </a:rPr>
                        <a:t>سطح برنامه 11 ماهه</a:t>
                      </a:r>
                      <a:endParaRPr lang="en-US" sz="5400" b="1" dirty="0">
                        <a:effectLst/>
                        <a:latin typeface="Times New Roman"/>
                        <a:cs typeface="B Mitra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>
                          <a:effectLst/>
                          <a:cs typeface="B Mitra" panose="00000400000000000000" pitchFamily="2" charset="-78"/>
                        </a:rPr>
                        <a:t>عملکرد 12 ماهه</a:t>
                      </a:r>
                      <a:endParaRPr lang="en-US" sz="5400" b="1">
                        <a:effectLst/>
                        <a:latin typeface="Times New Roman"/>
                        <a:cs typeface="B Mitra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>
                          <a:effectLst/>
                          <a:cs typeface="B Mitra" panose="00000400000000000000" pitchFamily="2" charset="-78"/>
                        </a:rPr>
                        <a:t>درصد پیشرفت %</a:t>
                      </a:r>
                      <a:endParaRPr lang="en-US" sz="5400" b="1">
                        <a:effectLst/>
                        <a:latin typeface="Times New Roman"/>
                        <a:cs typeface="B Mitra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918102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b="0" dirty="0">
                          <a:effectLst/>
                          <a:cs typeface="B Mitra" panose="00000400000000000000" pitchFamily="2" charset="-78"/>
                        </a:rPr>
                        <a:t>1</a:t>
                      </a:r>
                      <a:endParaRPr lang="en-US" sz="5400" b="0" dirty="0">
                        <a:effectLst/>
                        <a:latin typeface="Times New Roman"/>
                        <a:cs typeface="B Mitra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800" b="1" dirty="0">
                          <a:effectLst/>
                          <a:cs typeface="B Mitra" panose="00000400000000000000" pitchFamily="2" charset="-78"/>
                        </a:rPr>
                        <a:t>اصلاح و نوسازی باغات زیتون (هکتار)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dirty="0">
                          <a:effectLst/>
                          <a:cs typeface="B Mitra" panose="00000400000000000000" pitchFamily="2" charset="-78"/>
                        </a:rPr>
                        <a:t>3050</a:t>
                      </a:r>
                      <a:endParaRPr lang="en-US" sz="5400" b="1" dirty="0">
                        <a:effectLst/>
                        <a:latin typeface="Times New Roman"/>
                        <a:cs typeface="B Mitra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>
                          <a:effectLst/>
                          <a:cs typeface="B Mitra" panose="00000400000000000000" pitchFamily="2" charset="-78"/>
                        </a:rPr>
                        <a:t>4200</a:t>
                      </a:r>
                      <a:endParaRPr lang="en-US" sz="5400" b="1">
                        <a:effectLst/>
                        <a:latin typeface="Times New Roman"/>
                        <a:cs typeface="B Mitra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>
                          <a:effectLst/>
                          <a:cs typeface="B Mitra" panose="00000400000000000000" pitchFamily="2" charset="-78"/>
                        </a:rPr>
                        <a:t>115</a:t>
                      </a:r>
                      <a:endParaRPr lang="en-US" sz="5400" b="1">
                        <a:effectLst/>
                        <a:latin typeface="Times New Roman"/>
                        <a:cs typeface="B Mitra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918102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b="0" dirty="0">
                          <a:effectLst/>
                          <a:cs typeface="B Mitra" panose="00000400000000000000" pitchFamily="2" charset="-78"/>
                        </a:rPr>
                        <a:t>2</a:t>
                      </a:r>
                      <a:endParaRPr lang="en-US" sz="5400" b="0" dirty="0">
                        <a:effectLst/>
                        <a:latin typeface="Times New Roman"/>
                        <a:cs typeface="B Mitra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800" b="1" dirty="0">
                          <a:effectLst/>
                          <a:cs typeface="B Mitra" panose="00000400000000000000" pitchFamily="2" charset="-78"/>
                        </a:rPr>
                        <a:t>توسعه باغات زیتون(هکتار)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dirty="0">
                          <a:effectLst/>
                          <a:cs typeface="B Mitra" panose="00000400000000000000" pitchFamily="2" charset="-78"/>
                        </a:rPr>
                        <a:t>2000</a:t>
                      </a:r>
                      <a:endParaRPr lang="en-US" sz="5400" b="1" dirty="0">
                        <a:effectLst/>
                        <a:latin typeface="Times New Roman"/>
                        <a:cs typeface="B Mitra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dirty="0">
                          <a:effectLst/>
                          <a:cs typeface="B Mitra" panose="00000400000000000000" pitchFamily="2" charset="-78"/>
                        </a:rPr>
                        <a:t>2450</a:t>
                      </a:r>
                      <a:endParaRPr lang="en-US" sz="5400" b="1" dirty="0">
                        <a:effectLst/>
                        <a:latin typeface="Times New Roman"/>
                        <a:cs typeface="B Mitra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dirty="0">
                          <a:effectLst/>
                          <a:cs typeface="B Mitra" panose="00000400000000000000" pitchFamily="2" charset="-78"/>
                        </a:rPr>
                        <a:t>122.5</a:t>
                      </a:r>
                      <a:endParaRPr lang="en-US" sz="5400" b="1" dirty="0">
                        <a:effectLst/>
                        <a:latin typeface="Times New Roman"/>
                        <a:cs typeface="B Mitra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918102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b="0" dirty="0">
                          <a:effectLst/>
                          <a:cs typeface="B Mitra" panose="00000400000000000000" pitchFamily="2" charset="-78"/>
                        </a:rPr>
                        <a:t>3</a:t>
                      </a:r>
                      <a:endParaRPr lang="en-US" sz="5400" b="0" dirty="0">
                        <a:effectLst/>
                        <a:latin typeface="Times New Roman"/>
                        <a:cs typeface="B Mitra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800" b="1" dirty="0">
                          <a:effectLst/>
                          <a:cs typeface="B Mitra" panose="00000400000000000000" pitchFamily="2" charset="-78"/>
                        </a:rPr>
                        <a:t>تولید </a:t>
                      </a:r>
                      <a:r>
                        <a:rPr lang="fa-IR" sz="1800" b="1" dirty="0" smtClean="0">
                          <a:effectLst/>
                          <a:cs typeface="B Mitra" panose="00000400000000000000" pitchFamily="2" charset="-78"/>
                        </a:rPr>
                        <a:t>میوه</a:t>
                      </a:r>
                      <a:r>
                        <a:rPr lang="ar-SA" sz="1800" b="1" dirty="0" smtClean="0">
                          <a:effectLst/>
                          <a:cs typeface="B Mitra" panose="00000400000000000000" pitchFamily="2" charset="-78"/>
                        </a:rPr>
                        <a:t> </a:t>
                      </a:r>
                      <a:r>
                        <a:rPr lang="ar-SA" sz="1800" b="1" dirty="0">
                          <a:effectLst/>
                          <a:cs typeface="B Mitra" panose="00000400000000000000" pitchFamily="2" charset="-78"/>
                        </a:rPr>
                        <a:t>زیتون (تن)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b="0" dirty="0" smtClean="0">
                          <a:effectLst/>
                          <a:latin typeface="+mn-lt"/>
                          <a:cs typeface="B Mitra" panose="00000400000000000000" pitchFamily="2" charset="-78"/>
                        </a:rPr>
                        <a:t>114000</a:t>
                      </a:r>
                      <a:endParaRPr lang="en-US" sz="5400" b="1" dirty="0">
                        <a:effectLst/>
                        <a:latin typeface="Times New Roman"/>
                        <a:cs typeface="B Mitra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dirty="0" smtClean="0">
                          <a:effectLst/>
                          <a:cs typeface="B Mitra" panose="00000400000000000000" pitchFamily="2" charset="-78"/>
                        </a:rPr>
                        <a:t>92000</a:t>
                      </a:r>
                      <a:endParaRPr lang="en-US" sz="5400" b="1" dirty="0">
                        <a:effectLst/>
                        <a:latin typeface="Times New Roman"/>
                        <a:cs typeface="B Mitra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Mitra" panose="00000400000000000000" pitchFamily="2" charset="-78"/>
                        </a:rPr>
                        <a:t>80.7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Mitra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43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18864" y="20608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a-IR" b="1" dirty="0" smtClean="0">
                <a:cs typeface="B Titr" panose="00000700000000000000" pitchFamily="2" charset="-78"/>
              </a:rPr>
              <a:t>پروژه های اصلاح و توسعه سال 1397 طرح زیتون</a:t>
            </a:r>
            <a:endParaRPr lang="en-US" b="1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9288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23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856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143000"/>
          </a:xfrm>
        </p:spPr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برنامه ششم توسعه(1400-1396)</a:t>
            </a:r>
            <a:endParaRPr lang="en-US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469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اهداف کمی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9512" y="1340768"/>
            <a:ext cx="885698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rtl="1">
              <a:buFont typeface="Times New Roman"/>
              <a:buChar char="-"/>
            </a:pPr>
            <a:r>
              <a:rPr lang="fa-IR" sz="4000" dirty="0">
                <a:solidFill>
                  <a:prstClr val="black"/>
                </a:solidFill>
                <a:ea typeface="Calibri"/>
                <a:cs typeface="B Mitra" panose="00000400000000000000" pitchFamily="2" charset="-78"/>
              </a:rPr>
              <a:t>تولید روغن زیتون به میزان 16000 تن درسال پایانی برنامه ششم توسعه</a:t>
            </a:r>
            <a:r>
              <a:rPr lang="en-US" sz="4000" dirty="0">
                <a:solidFill>
                  <a:prstClr val="black"/>
                </a:solidFill>
                <a:ea typeface="Calibri"/>
                <a:cs typeface="B Mitra" panose="00000400000000000000" pitchFamily="2" charset="-78"/>
              </a:rPr>
              <a:t>.</a:t>
            </a:r>
            <a:r>
              <a:rPr lang="en-US" sz="4000" dirty="0">
                <a:solidFill>
                  <a:prstClr val="black"/>
                </a:solidFill>
                <a:latin typeface="B Mitra"/>
                <a:ea typeface="Calibri"/>
                <a:cs typeface="B Mitra" panose="00000400000000000000" pitchFamily="2" charset="-78"/>
              </a:rPr>
              <a:t> </a:t>
            </a:r>
            <a:endParaRPr lang="en-US" sz="4000" dirty="0">
              <a:solidFill>
                <a:prstClr val="black"/>
              </a:solidFill>
              <a:ea typeface="Times New Roman"/>
              <a:cs typeface="B Mitra" panose="00000400000000000000" pitchFamily="2" charset="-78"/>
            </a:endParaRPr>
          </a:p>
          <a:p>
            <a:pPr marL="342900" indent="-342900" algn="just" rtl="1">
              <a:buFont typeface="Times New Roman"/>
              <a:buChar char="-"/>
            </a:pPr>
            <a:r>
              <a:rPr lang="fa-IR" sz="4000" dirty="0">
                <a:solidFill>
                  <a:prstClr val="black"/>
                </a:solidFill>
                <a:ea typeface="Calibri"/>
                <a:cs typeface="B Mitra" panose="00000400000000000000" pitchFamily="2" charset="-78"/>
              </a:rPr>
              <a:t>انجام عملیات توسعه باغات درسطح 15000 هکتار در پنج ساله برنامه ششم توسعه</a:t>
            </a:r>
            <a:r>
              <a:rPr lang="en-US" sz="4000" dirty="0">
                <a:solidFill>
                  <a:prstClr val="black"/>
                </a:solidFill>
                <a:ea typeface="Calibri"/>
                <a:cs typeface="B Mitra" panose="00000400000000000000" pitchFamily="2" charset="-78"/>
              </a:rPr>
              <a:t>.</a:t>
            </a:r>
            <a:endParaRPr lang="en-US" sz="4000" dirty="0">
              <a:solidFill>
                <a:prstClr val="black"/>
              </a:solidFill>
              <a:ea typeface="Times New Roman"/>
              <a:cs typeface="B Mitra" panose="00000400000000000000" pitchFamily="2" charset="-78"/>
            </a:endParaRPr>
          </a:p>
          <a:p>
            <a:pPr algn="r" rtl="1"/>
            <a:r>
              <a:rPr lang="fa-IR" sz="4000" dirty="0">
                <a:solidFill>
                  <a:prstClr val="black"/>
                </a:solidFill>
                <a:latin typeface="Times New Roman"/>
                <a:ea typeface="Calibri"/>
                <a:cs typeface="B Mitra" panose="00000400000000000000" pitchFamily="2" charset="-78"/>
              </a:rPr>
              <a:t>انجام عملیات اصلاح و</a:t>
            </a:r>
            <a:r>
              <a:rPr lang="fa-IR" sz="4000" dirty="0">
                <a:solidFill>
                  <a:prstClr val="black"/>
                </a:solidFill>
                <a:ea typeface="Calibri"/>
                <a:cs typeface="B Mitra" panose="00000400000000000000" pitchFamily="2" charset="-78"/>
              </a:rPr>
              <a:t> </a:t>
            </a:r>
            <a:r>
              <a:rPr lang="fa-IR" sz="4000" dirty="0">
                <a:solidFill>
                  <a:prstClr val="black"/>
                </a:solidFill>
                <a:latin typeface="Times New Roman"/>
                <a:ea typeface="Calibri"/>
                <a:cs typeface="B Mitra" panose="00000400000000000000" pitchFamily="2" charset="-78"/>
              </a:rPr>
              <a:t>بهسازی باغات موجود درسطح 46441 هکتار در طی برنامه ششم توسعه</a:t>
            </a:r>
            <a:r>
              <a:rPr lang="en-US" sz="4000" dirty="0">
                <a:solidFill>
                  <a:prstClr val="black"/>
                </a:solidFill>
                <a:latin typeface="Times New Roman"/>
                <a:ea typeface="Calibri"/>
                <a:cs typeface="B Mitra" panose="00000400000000000000" pitchFamily="2" charset="-78"/>
              </a:rPr>
              <a:t>.</a:t>
            </a:r>
            <a:endParaRPr lang="en-US" sz="4000" dirty="0">
              <a:solidFill>
                <a:prstClr val="black"/>
              </a:solidFill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7274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792087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sz="2400" b="1" dirty="0" smtClean="0">
                <a:cs typeface="B Titr" panose="00000700000000000000" pitchFamily="2" charset="-78"/>
              </a:rPr>
              <a:t>حجم پروژ های اصلاح </a:t>
            </a:r>
            <a:r>
              <a:rPr lang="fa-IR" sz="2400" b="1" dirty="0">
                <a:cs typeface="B Titr" panose="00000700000000000000" pitchFamily="2" charset="-78"/>
              </a:rPr>
              <a:t>و توسعه باغات </a:t>
            </a:r>
            <a:r>
              <a:rPr lang="fa-IR" sz="2400" b="1" dirty="0" smtClean="0">
                <a:cs typeface="B Titr" panose="00000700000000000000" pitchFamily="2" charset="-78"/>
              </a:rPr>
              <a:t>زیتون در طول سال های برنامه ششم توسعه</a:t>
            </a:r>
            <a:endParaRPr lang="fa-IR" sz="2400" b="1" dirty="0">
              <a:cs typeface="B Titr" panose="00000700000000000000" pitchFamily="2" charset="-78"/>
            </a:endParaRP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7451249"/>
              </p:ext>
            </p:extLst>
          </p:nvPr>
        </p:nvGraphicFramePr>
        <p:xfrm>
          <a:off x="285719" y="1357298"/>
          <a:ext cx="8390738" cy="3943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406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623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576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5769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5769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3669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1035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810359"/>
                <a:gridCol w="1023831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785080">
                <a:tc rowSpan="2"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1" kern="12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B Titr"/>
                        </a:rPr>
                        <a:t>هدف کلی</a:t>
                      </a:r>
                      <a:endParaRPr lang="en-US" sz="1400" b="1" kern="12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B Titr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1" kern="12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B Titr"/>
                        </a:rPr>
                        <a:t>هدف کمی</a:t>
                      </a:r>
                      <a:endParaRPr lang="en-US" sz="1400" b="1" kern="12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B Titr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1" kern="12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B Titr"/>
                        </a:rPr>
                        <a:t>سالهای برنامه ششم</a:t>
                      </a:r>
                      <a:endParaRPr lang="en-US" sz="1400" b="1" kern="12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B Titr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1" kern="12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B Titr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1" kern="12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B Titr"/>
                        </a:rPr>
                        <a:t>جمع</a:t>
                      </a:r>
                      <a:endParaRPr lang="en-US" sz="1400" b="1" kern="12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B Titr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02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1" kern="12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B Titr"/>
                        </a:rPr>
                        <a:t>عنوان</a:t>
                      </a:r>
                      <a:endParaRPr lang="en-US" sz="1400" b="1" kern="12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B Titr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1" kern="12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B Titr"/>
                        </a:rPr>
                        <a:t>واحد</a:t>
                      </a:r>
                      <a:endParaRPr lang="en-US" sz="1400" b="1" kern="12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B Titr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kern="12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B Titr"/>
                        </a:rPr>
                        <a:t>1369</a:t>
                      </a:r>
                      <a:endParaRPr lang="en-US" sz="1400" b="1" kern="12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B Titr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kern="12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B Titr"/>
                        </a:rPr>
                        <a:t>1397</a:t>
                      </a:r>
                      <a:endParaRPr lang="en-US" sz="1400" b="1" kern="12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B Titr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kern="12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B Titr"/>
                        </a:rPr>
                        <a:t>1398</a:t>
                      </a:r>
                      <a:endParaRPr lang="en-US" sz="1400" b="1" kern="12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B Titr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kern="12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B Titr"/>
                        </a:rPr>
                        <a:t>1399</a:t>
                      </a:r>
                      <a:endParaRPr lang="en-US" sz="1400" b="1" kern="12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B Titr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kern="1200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B Titr"/>
                        </a:rPr>
                        <a:t>1400</a:t>
                      </a:r>
                      <a:endParaRPr lang="en-US" sz="1400" b="1" kern="12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B Titr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22339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تولیدروغن زیتون</a:t>
                      </a:r>
                      <a:endParaRPr lang="en-US" sz="2000" b="1" dirty="0">
                        <a:latin typeface="Times New Roman"/>
                        <a:ea typeface="Times New Roman"/>
                        <a:cs typeface="B Titr"/>
                      </a:endParaRPr>
                    </a:p>
                  </a:txBody>
                  <a:tcPr marL="68580" marR="68580" marT="0" marB="0" vert="vert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توسعه باغات زیتون کشور</a:t>
                      </a:r>
                      <a:endParaRPr lang="en-US" sz="1800" b="1">
                        <a:latin typeface="Times New Roman"/>
                        <a:ea typeface="Times New Roman"/>
                        <a:cs typeface="B Titr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هکتار</a:t>
                      </a:r>
                      <a:endParaRPr lang="en-US" sz="1800" b="1" dirty="0">
                        <a:latin typeface="Times New Roman"/>
                        <a:ea typeface="Times New Roman"/>
                        <a:cs typeface="B Titr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B Titr"/>
                        </a:rPr>
                        <a:t>2000</a:t>
                      </a:r>
                      <a:endParaRPr lang="en-US" sz="1400" b="1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B Titr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B Titr"/>
                        </a:rPr>
                        <a:t>2500</a:t>
                      </a:r>
                      <a:endParaRPr lang="en-US" sz="1400" b="1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B Titr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B Titr"/>
                        </a:rPr>
                        <a:t>3000</a:t>
                      </a:r>
                      <a:endParaRPr lang="en-US" sz="1400" b="1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B Titr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B Titr"/>
                        </a:rPr>
                        <a:t>35000</a:t>
                      </a:r>
                      <a:endParaRPr lang="en-US" sz="1400" b="1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B Titr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B Titr"/>
                        </a:rPr>
                        <a:t>4000</a:t>
                      </a:r>
                      <a:endParaRPr lang="en-US" sz="1400" b="1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B Titr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kern="1200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B Titr"/>
                        </a:rPr>
                        <a:t>15000</a:t>
                      </a:r>
                      <a:endParaRPr lang="en-US" sz="1400" b="1" kern="12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B Titr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262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اصلاح باغات زیتون</a:t>
                      </a:r>
                      <a:endParaRPr lang="en-US" sz="1800" b="1" dirty="0">
                        <a:latin typeface="Times New Roman"/>
                        <a:ea typeface="Times New Roman"/>
                        <a:cs typeface="B Titr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هکتار</a:t>
                      </a:r>
                      <a:endParaRPr lang="en-US" sz="1800" b="1" dirty="0">
                        <a:latin typeface="Times New Roman"/>
                        <a:ea typeface="Times New Roman"/>
                        <a:cs typeface="B Titr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B Titr"/>
                        </a:rPr>
                        <a:t>3650</a:t>
                      </a:r>
                      <a:endParaRPr lang="en-US" sz="1400" b="1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B Titr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B Titr"/>
                        </a:rPr>
                        <a:t>5625</a:t>
                      </a:r>
                      <a:endParaRPr lang="en-US" sz="1400" b="1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B Titr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B Titr"/>
                        </a:rPr>
                        <a:t>9537</a:t>
                      </a:r>
                      <a:endParaRPr lang="en-US" sz="1400" b="1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B Titr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B Titr"/>
                        </a:rPr>
                        <a:t>11790</a:t>
                      </a:r>
                      <a:endParaRPr lang="en-US" sz="1400" b="1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B Titr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B Titr"/>
                        </a:rPr>
                        <a:t>15839</a:t>
                      </a:r>
                      <a:endParaRPr lang="en-US" sz="1400" b="1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B Titr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kern="12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B Titr"/>
                        </a:rPr>
                        <a:t>46441</a:t>
                      </a:r>
                      <a:endParaRPr lang="en-US" sz="1400" b="1" kern="12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B Titr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690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62880" y="1052736"/>
            <a:ext cx="8229600" cy="4464496"/>
          </a:xfrm>
        </p:spPr>
        <p:txBody>
          <a:bodyPr>
            <a:noAutofit/>
          </a:bodyPr>
          <a:lstStyle/>
          <a:p>
            <a:pPr lvl="0" algn="just" rtl="1" eaLnBrk="0" fontAlgn="base" hangingPunct="0">
              <a:lnSpc>
                <a:spcPct val="150000"/>
              </a:lnSpc>
              <a:spcAft>
                <a:spcPct val="0"/>
              </a:spcAft>
              <a:tabLst>
                <a:tab pos="57150" algn="l"/>
              </a:tabLst>
            </a:pPr>
            <a:r>
              <a:rPr lang="fa-IR" sz="28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B Mitra" panose="00000400000000000000" pitchFamily="2" charset="-78"/>
              </a:rPr>
              <a:t>با توجه به اینکه مهمترین سیاست و برنامه اجرایی دفتر طرح زیتون از سال 91 افزایش عملکرد در واحد سطح باغات و اقتصادی نمودن این باغ</a:t>
            </a:r>
            <a:r>
              <a:rPr lang="en-US" sz="28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B Mitra" panose="00000400000000000000" pitchFamily="2" charset="-78"/>
              </a:rPr>
              <a:t> </a:t>
            </a:r>
            <a:r>
              <a:rPr lang="fa-IR" sz="28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B Mitra" panose="00000400000000000000" pitchFamily="2" charset="-78"/>
              </a:rPr>
              <a:t>ها بوده، لذا با این رویکرد برنامه ریزی لازم در خصوص تجهیز نیروی فنی و کارشناسی و متمرکز نمودن کلیه ابزارها و اعتبارات در این بخش </a:t>
            </a:r>
            <a:r>
              <a:rPr lang="fa-IR" sz="2800" b="1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B Mitra" panose="00000400000000000000" pitchFamily="2" charset="-78"/>
              </a:rPr>
              <a:t>و سایر بخش ها به </a:t>
            </a:r>
            <a:r>
              <a:rPr lang="fa-IR" sz="28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B Mitra" panose="00000400000000000000" pitchFamily="2" charset="-78"/>
              </a:rPr>
              <a:t>شرح زیر </a:t>
            </a:r>
            <a:r>
              <a:rPr lang="fa-IR" sz="2800" b="1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B Mitra" panose="00000400000000000000" pitchFamily="2" charset="-78"/>
              </a:rPr>
              <a:t>انجام شده است.</a:t>
            </a:r>
            <a:br>
              <a:rPr lang="fa-IR" sz="2800" b="1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B Mitra" panose="00000400000000000000" pitchFamily="2" charset="-78"/>
              </a:rPr>
            </a:br>
            <a:r>
              <a:rPr lang="en-US" sz="2800" b="1" dirty="0" smtClean="0">
                <a:solidFill>
                  <a:prstClr val="black"/>
                </a:solidFill>
                <a:latin typeface="Arial" pitchFamily="34" charset="0"/>
                <a:cs typeface="B Mitra" panose="00000400000000000000" pitchFamily="2" charset="-78"/>
              </a:rPr>
              <a:t/>
            </a:r>
            <a:br>
              <a:rPr lang="en-US" sz="2800" b="1" dirty="0" smtClean="0">
                <a:solidFill>
                  <a:prstClr val="black"/>
                </a:solidFill>
                <a:latin typeface="Arial" pitchFamily="34" charset="0"/>
                <a:cs typeface="B Mitra" panose="00000400000000000000" pitchFamily="2" charset="-78"/>
              </a:rPr>
            </a:br>
            <a:endParaRPr lang="en-US" b="1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8739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504" y="1582341"/>
            <a:ext cx="892899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rtl="1">
              <a:buFont typeface="Times New Roman"/>
              <a:buChar char="-"/>
            </a:pPr>
            <a:r>
              <a:rPr lang="fa-IR" sz="2800" dirty="0" smtClean="0">
                <a:solidFill>
                  <a:prstClr val="black"/>
                </a:solidFill>
                <a:ea typeface="Calibri"/>
                <a:cs typeface="B Mitra" panose="00000400000000000000" pitchFamily="2" charset="-78"/>
              </a:rPr>
              <a:t>تسهیل </a:t>
            </a:r>
            <a:r>
              <a:rPr lang="fa-IR" sz="2800" dirty="0">
                <a:solidFill>
                  <a:prstClr val="black"/>
                </a:solidFill>
                <a:ea typeface="Calibri"/>
                <a:cs typeface="B Mitra" panose="00000400000000000000" pitchFamily="2" charset="-78"/>
              </a:rPr>
              <a:t>و تسریع در روند انجام عملیات های الگویی اصلاحی به ویژه تغذیه گیاهی و هرس بازجوانسازی در سطوح باغ های قدیمی با هدف افزایش عملکرد در واحد سطح با توجه به تخصیص سالیانه.</a:t>
            </a:r>
            <a:endParaRPr lang="en-US" sz="2800" dirty="0">
              <a:solidFill>
                <a:prstClr val="black"/>
              </a:solidFill>
              <a:ea typeface="Times New Roman"/>
              <a:cs typeface="B Mitra" panose="00000400000000000000" pitchFamily="2" charset="-78"/>
            </a:endParaRPr>
          </a:p>
          <a:p>
            <a:pPr marL="342900" indent="-342900" algn="just" rtl="1">
              <a:buFont typeface="Times New Roman"/>
              <a:buChar char="-"/>
            </a:pPr>
            <a:r>
              <a:rPr lang="fa-IR" sz="2800" dirty="0">
                <a:solidFill>
                  <a:prstClr val="black"/>
                </a:solidFill>
                <a:ea typeface="Calibri"/>
                <a:cs typeface="B Mitra" panose="00000400000000000000" pitchFamily="2" charset="-78"/>
              </a:rPr>
              <a:t>بالا بردن ضریب مکانیزاسیون در باغ های زیتون با هدف کاهش هزینه های تولید و افزایش سرانه اقتصادی تولیدکنندگان.</a:t>
            </a:r>
            <a:endParaRPr lang="en-US" sz="2800" dirty="0">
              <a:solidFill>
                <a:prstClr val="black"/>
              </a:solidFill>
              <a:ea typeface="Times New Roman"/>
              <a:cs typeface="B Mitra" panose="00000400000000000000" pitchFamily="2" charset="-78"/>
            </a:endParaRPr>
          </a:p>
          <a:p>
            <a:pPr marL="342900" indent="-342900" algn="just" rtl="1">
              <a:buFont typeface="Times New Roman"/>
              <a:buChar char="-"/>
            </a:pPr>
            <a:r>
              <a:rPr lang="fa-IR" sz="2800" dirty="0">
                <a:solidFill>
                  <a:prstClr val="black"/>
                </a:solidFill>
                <a:ea typeface="Calibri"/>
                <a:cs typeface="B Mitra" panose="00000400000000000000" pitchFamily="2" charset="-78"/>
              </a:rPr>
              <a:t>تسهیل در واگذاری اراضی دولتی و ملی مستعد توسعه زیتون. </a:t>
            </a:r>
            <a:endParaRPr lang="en-US" sz="2800" dirty="0">
              <a:solidFill>
                <a:prstClr val="black"/>
              </a:solidFill>
              <a:ea typeface="Times New Roman"/>
              <a:cs typeface="B Mitra" panose="00000400000000000000" pitchFamily="2" charset="-78"/>
            </a:endParaRPr>
          </a:p>
          <a:p>
            <a:pPr marL="342900" indent="-342900" algn="just" rtl="1">
              <a:buFont typeface="Times New Roman"/>
              <a:buChar char="-"/>
            </a:pPr>
            <a:r>
              <a:rPr lang="fa-IR" sz="2800" dirty="0">
                <a:solidFill>
                  <a:prstClr val="black"/>
                </a:solidFill>
                <a:ea typeface="Calibri"/>
                <a:cs typeface="B Mitra" panose="00000400000000000000" pitchFamily="2" charset="-78"/>
              </a:rPr>
              <a:t>تامین اعتبار تملکی و تسهیلاتی مورد نیاز.  </a:t>
            </a:r>
            <a:endParaRPr lang="en-US" sz="2800" dirty="0">
              <a:solidFill>
                <a:prstClr val="black"/>
              </a:solidFill>
              <a:ea typeface="Times New Roman"/>
              <a:cs typeface="B Mitra" panose="00000400000000000000" pitchFamily="2" charset="-78"/>
            </a:endParaRPr>
          </a:p>
          <a:p>
            <a:pPr marL="342900" indent="-342900" algn="just" rtl="1">
              <a:buFont typeface="Times New Roman"/>
              <a:buChar char="-"/>
            </a:pPr>
            <a:r>
              <a:rPr lang="fa-IR" sz="2800" dirty="0">
                <a:solidFill>
                  <a:prstClr val="black"/>
                </a:solidFill>
                <a:ea typeface="Calibri"/>
                <a:cs typeface="B Mitra" panose="00000400000000000000" pitchFamily="2" charset="-78"/>
              </a:rPr>
              <a:t>تسریع در روند انتقال یافته های جدید تحقیقاتی ملی و بین المللی.    </a:t>
            </a:r>
            <a:endParaRPr lang="en-US" sz="2800" dirty="0">
              <a:solidFill>
                <a:prstClr val="black"/>
              </a:solidFill>
              <a:ea typeface="Times New Roman"/>
              <a:cs typeface="B Mitra" panose="00000400000000000000" pitchFamily="2" charset="-78"/>
            </a:endParaRPr>
          </a:p>
          <a:p>
            <a:pPr marL="342900" indent="-342900" algn="just" rtl="1">
              <a:buFont typeface="Times New Roman"/>
              <a:buChar char="-"/>
            </a:pPr>
            <a:r>
              <a:rPr lang="fa-IR" sz="2800" dirty="0">
                <a:solidFill>
                  <a:prstClr val="black"/>
                </a:solidFill>
                <a:ea typeface="Calibri"/>
                <a:cs typeface="B Mitra" panose="00000400000000000000" pitchFamily="2" charset="-78"/>
              </a:rPr>
              <a:t>ارتقاء دانش فنی راهبران - کاربران. </a:t>
            </a:r>
            <a:endParaRPr lang="en-US" sz="2800" dirty="0">
              <a:solidFill>
                <a:prstClr val="black"/>
              </a:solidFill>
              <a:ea typeface="Times New Roman"/>
              <a:cs typeface="B Mitra" panose="00000400000000000000" pitchFamily="2" charset="-78"/>
            </a:endParaRPr>
          </a:p>
          <a:p>
            <a:pPr marL="342900" indent="-342900" algn="just" rtl="1">
              <a:buFont typeface="Times New Roman"/>
              <a:buChar char="-"/>
            </a:pPr>
            <a:r>
              <a:rPr lang="fa-IR" sz="2800" dirty="0">
                <a:solidFill>
                  <a:prstClr val="black"/>
                </a:solidFill>
                <a:ea typeface="Calibri"/>
                <a:cs typeface="B Mitra" panose="00000400000000000000" pitchFamily="2" charset="-78"/>
              </a:rPr>
              <a:t>تامین نهال ارقام مناسب هر منطقه.</a:t>
            </a:r>
            <a:endParaRPr lang="en-US" sz="2800" dirty="0">
              <a:solidFill>
                <a:prstClr val="black"/>
              </a:solidFill>
              <a:ea typeface="Times New Roman"/>
              <a:cs typeface="B Mitra" panose="00000400000000000000" pitchFamily="2" charset="-78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4800" dirty="0" smtClean="0">
                <a:cs typeface="B Titr" panose="00000700000000000000" pitchFamily="2" charset="-78"/>
              </a:rPr>
              <a:t>ملزومات</a:t>
            </a:r>
            <a:endParaRPr lang="en-US" sz="48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0658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3600" dirty="0">
                <a:latin typeface="Times New Roman"/>
                <a:ea typeface="Calibri"/>
                <a:cs typeface="B Titr" panose="00000700000000000000" pitchFamily="2" charset="-78"/>
              </a:rPr>
              <a:t>چشم انداز بلند مدت برنامه ششم توسعه </a:t>
            </a:r>
            <a:endParaRPr lang="en-US" sz="3600" dirty="0">
              <a:cs typeface="B Titr" panose="000007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7504" y="1412776"/>
            <a:ext cx="892899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rtl="1">
              <a:buFont typeface="Times New Roman"/>
              <a:buChar char="-"/>
            </a:pPr>
            <a:r>
              <a:rPr lang="fa-IR" sz="3600" dirty="0">
                <a:solidFill>
                  <a:prstClr val="black"/>
                </a:solidFill>
                <a:ea typeface="Calibri"/>
                <a:cs typeface="B Mitra" panose="00000400000000000000" pitchFamily="2" charset="-78"/>
              </a:rPr>
              <a:t>افزایش ضریب امنیت غذایی درکشور با تولید روغن سالم و مفید.</a:t>
            </a:r>
            <a:endParaRPr lang="en-US" sz="3600" dirty="0">
              <a:solidFill>
                <a:prstClr val="black"/>
              </a:solidFill>
              <a:ea typeface="Times New Roman"/>
              <a:cs typeface="B Mitra" panose="00000400000000000000" pitchFamily="2" charset="-78"/>
            </a:endParaRPr>
          </a:p>
          <a:p>
            <a:pPr marL="342900" indent="-342900" algn="just" rtl="1">
              <a:buFont typeface="Times New Roman"/>
              <a:buChar char="-"/>
            </a:pPr>
            <a:r>
              <a:rPr lang="fa-IR" sz="3600" dirty="0">
                <a:solidFill>
                  <a:prstClr val="black"/>
                </a:solidFill>
                <a:ea typeface="Calibri"/>
                <a:cs typeface="B Mitra" panose="00000400000000000000" pitchFamily="2" charset="-78"/>
              </a:rPr>
              <a:t>دستیابی به تراز مثبت تجاری غذایی درطول برنامه ششم توسعه از طریق افزایش تولید روغن زیتون.</a:t>
            </a:r>
            <a:endParaRPr lang="en-US" sz="3600" dirty="0">
              <a:solidFill>
                <a:prstClr val="black"/>
              </a:solidFill>
              <a:ea typeface="Times New Roman"/>
              <a:cs typeface="B Mitra" panose="00000400000000000000" pitchFamily="2" charset="-78"/>
            </a:endParaRPr>
          </a:p>
          <a:p>
            <a:pPr marL="342900" indent="-342900" algn="just" rtl="1">
              <a:buFont typeface="Times New Roman"/>
              <a:buChar char="-"/>
            </a:pPr>
            <a:r>
              <a:rPr lang="fa-IR" sz="3600" dirty="0">
                <a:solidFill>
                  <a:prstClr val="black"/>
                </a:solidFill>
                <a:ea typeface="Calibri"/>
                <a:cs typeface="B Mitra" panose="00000400000000000000" pitchFamily="2" charset="-78"/>
              </a:rPr>
              <a:t>توسعه پایدار کشاورزی با حفاظت از منابع طبیعی پایه. </a:t>
            </a:r>
            <a:endParaRPr lang="en-US" sz="3600" dirty="0">
              <a:solidFill>
                <a:prstClr val="black"/>
              </a:solidFill>
              <a:ea typeface="Times New Roman"/>
              <a:cs typeface="B Mitra" panose="00000400000000000000" pitchFamily="2" charset="-78"/>
            </a:endParaRPr>
          </a:p>
          <a:p>
            <a:pPr marL="342900" indent="-342900" algn="just" rtl="1">
              <a:buFont typeface="Times New Roman"/>
              <a:buChar char="-"/>
            </a:pPr>
            <a:r>
              <a:rPr lang="fa-IR" sz="3600" dirty="0">
                <a:solidFill>
                  <a:prstClr val="black"/>
                </a:solidFill>
                <a:ea typeface="Calibri"/>
                <a:cs typeface="B Mitra" panose="00000400000000000000" pitchFamily="2" charset="-78"/>
              </a:rPr>
              <a:t>ارتقاء بهره وری </a:t>
            </a:r>
            <a:r>
              <a:rPr lang="fa-IR" sz="3600" dirty="0" smtClean="0">
                <a:solidFill>
                  <a:prstClr val="black"/>
                </a:solidFill>
                <a:ea typeface="Calibri"/>
                <a:cs typeface="B Mitra" panose="00000400000000000000" pitchFamily="2" charset="-78"/>
              </a:rPr>
              <a:t>آب </a:t>
            </a:r>
            <a:r>
              <a:rPr lang="fa-IR" sz="3600" dirty="0">
                <a:solidFill>
                  <a:prstClr val="black"/>
                </a:solidFill>
                <a:ea typeface="Calibri"/>
                <a:cs typeface="B Mitra" panose="00000400000000000000" pitchFamily="2" charset="-78"/>
              </a:rPr>
              <a:t>در تولید محصولات کشاورزی و بهره برداری بهینه از سایر نهاده های تولید.  </a:t>
            </a:r>
            <a:endParaRPr lang="en-US" sz="3600" dirty="0">
              <a:solidFill>
                <a:prstClr val="black"/>
              </a:solidFill>
              <a:ea typeface="Times New Roman"/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6297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latin typeface="Times New Roman"/>
                <a:ea typeface="Calibri"/>
                <a:cs typeface="B Titr" panose="00000700000000000000" pitchFamily="2" charset="-78"/>
              </a:rPr>
              <a:t>اهداف کلان</a:t>
            </a:r>
            <a:r>
              <a:rPr lang="fa-IR" dirty="0">
                <a:ea typeface="Calibri"/>
                <a:cs typeface="B Titr" panose="00000700000000000000" pitchFamily="2" charset="-78"/>
              </a:rPr>
              <a:t> 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9512" y="1340768"/>
            <a:ext cx="871296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rtl="1">
              <a:buFont typeface="Times New Roman"/>
              <a:buChar char="-"/>
            </a:pPr>
            <a:r>
              <a:rPr lang="fa-IR" sz="3600" dirty="0">
                <a:solidFill>
                  <a:prstClr val="black"/>
                </a:solidFill>
                <a:ea typeface="Calibri"/>
                <a:cs typeface="B Mitra" panose="00000400000000000000" pitchFamily="2" charset="-78"/>
              </a:rPr>
              <a:t>افزایش سطح اقتصادی خانوار و اشتغال زایی مولد.</a:t>
            </a:r>
            <a:endParaRPr lang="en-US" sz="3600" dirty="0">
              <a:solidFill>
                <a:prstClr val="black"/>
              </a:solidFill>
              <a:ea typeface="Times New Roman"/>
              <a:cs typeface="B Mitra" panose="00000400000000000000" pitchFamily="2" charset="-78"/>
            </a:endParaRPr>
          </a:p>
          <a:p>
            <a:pPr marL="342900" indent="-342900" algn="just" rtl="1">
              <a:buFont typeface="Times New Roman"/>
              <a:buChar char="-"/>
            </a:pPr>
            <a:r>
              <a:rPr lang="fa-IR" sz="3600" dirty="0">
                <a:solidFill>
                  <a:prstClr val="black"/>
                </a:solidFill>
                <a:ea typeface="Calibri"/>
                <a:cs typeface="B Mitra" panose="00000400000000000000" pitchFamily="2" charset="-78"/>
              </a:rPr>
              <a:t>افزاش تولید و ضریب خوداتکایی محصول و روغن زیتون. </a:t>
            </a:r>
            <a:endParaRPr lang="en-US" sz="3600" dirty="0">
              <a:solidFill>
                <a:prstClr val="black"/>
              </a:solidFill>
              <a:ea typeface="Times New Roman"/>
              <a:cs typeface="B Mitra" panose="00000400000000000000" pitchFamily="2" charset="-78"/>
            </a:endParaRPr>
          </a:p>
          <a:p>
            <a:pPr marL="342900" indent="-342900" algn="just" rtl="1">
              <a:buFont typeface="Times New Roman"/>
              <a:buChar char="-"/>
            </a:pPr>
            <a:r>
              <a:rPr lang="fa-IR" sz="3600" dirty="0">
                <a:solidFill>
                  <a:prstClr val="black"/>
                </a:solidFill>
                <a:ea typeface="Calibri"/>
                <a:cs typeface="B Mitra" panose="00000400000000000000" pitchFamily="2" charset="-78"/>
              </a:rPr>
              <a:t>افزایش مصرف روغن زیتون و بهبود تغذیه و سلامت در جامعه. </a:t>
            </a:r>
            <a:endParaRPr lang="en-US" sz="3600" dirty="0">
              <a:solidFill>
                <a:prstClr val="black"/>
              </a:solidFill>
              <a:ea typeface="Times New Roman"/>
              <a:cs typeface="B Mitra" panose="00000400000000000000" pitchFamily="2" charset="-78"/>
            </a:endParaRPr>
          </a:p>
          <a:p>
            <a:pPr marL="342900" indent="-342900" algn="just" rtl="1">
              <a:buFont typeface="Times New Roman"/>
              <a:buChar char="-"/>
            </a:pPr>
            <a:r>
              <a:rPr lang="fa-IR" sz="3600" dirty="0">
                <a:solidFill>
                  <a:prstClr val="black"/>
                </a:solidFill>
                <a:ea typeface="Calibri"/>
                <a:cs typeface="B Mitra" panose="00000400000000000000" pitchFamily="2" charset="-78"/>
              </a:rPr>
              <a:t>خودکفایی در تولید محصولات راهبردی از جمله تولید زیتون و روغن آن و افزایش تامین امنیت غذایی جامعه با تولید روغن زیتون سالم.</a:t>
            </a:r>
            <a:endParaRPr lang="en-US" sz="3600" dirty="0">
              <a:solidFill>
                <a:prstClr val="black"/>
              </a:solidFill>
              <a:ea typeface="Times New Roman"/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9217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راهبردها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225689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rtl="1">
              <a:buFont typeface="Times New Roman"/>
              <a:buChar char="-"/>
            </a:pPr>
            <a:r>
              <a:rPr lang="fa-IR" sz="2400" dirty="0">
                <a:solidFill>
                  <a:prstClr val="black"/>
                </a:solidFill>
                <a:ea typeface="Calibri"/>
                <a:cs typeface="B Mitra" panose="00000400000000000000" pitchFamily="2" charset="-78"/>
              </a:rPr>
              <a:t>اقتصادی کردن باغات زیتون با توسعه ارقام زود بازده، مرغوب و تجاری.</a:t>
            </a:r>
            <a:endParaRPr lang="en-US" sz="2400" dirty="0">
              <a:solidFill>
                <a:prstClr val="black"/>
              </a:solidFill>
              <a:ea typeface="Times New Roman"/>
              <a:cs typeface="B Mitra" panose="00000400000000000000" pitchFamily="2" charset="-78"/>
            </a:endParaRPr>
          </a:p>
          <a:p>
            <a:pPr marL="342900" indent="-342900" algn="just" rtl="1">
              <a:buFont typeface="Times New Roman"/>
              <a:buChar char="-"/>
            </a:pPr>
            <a:r>
              <a:rPr lang="fa-IR" sz="2400" dirty="0">
                <a:solidFill>
                  <a:prstClr val="black"/>
                </a:solidFill>
                <a:ea typeface="Calibri"/>
                <a:cs typeface="B Mitra" panose="00000400000000000000" pitchFamily="2" charset="-78"/>
              </a:rPr>
              <a:t>ارتقاء بهره وری عوامل تولید زیتون (افزایش عملکرد در واحد سطح باغات موجود).</a:t>
            </a:r>
            <a:endParaRPr lang="en-US" sz="2400" dirty="0">
              <a:solidFill>
                <a:prstClr val="black"/>
              </a:solidFill>
              <a:ea typeface="Times New Roman"/>
              <a:cs typeface="B Mitra" panose="00000400000000000000" pitchFamily="2" charset="-78"/>
            </a:endParaRPr>
          </a:p>
          <a:p>
            <a:pPr marL="342900" indent="-342900" algn="just" rtl="1">
              <a:buFont typeface="Times New Roman"/>
              <a:buChar char="-"/>
            </a:pPr>
            <a:r>
              <a:rPr lang="fa-IR" sz="2400" dirty="0">
                <a:solidFill>
                  <a:prstClr val="black"/>
                </a:solidFill>
                <a:ea typeface="Calibri"/>
                <a:cs typeface="B Mitra" panose="00000400000000000000" pitchFamily="2" charset="-78"/>
              </a:rPr>
              <a:t>ارتقاء دانش فنی راهبران و بهره برداران با استفاده از فرصت های موجود در شورای بین المللی زیتون.</a:t>
            </a:r>
            <a:endParaRPr lang="en-US" sz="2400" dirty="0">
              <a:solidFill>
                <a:prstClr val="black"/>
              </a:solidFill>
              <a:ea typeface="Times New Roman"/>
              <a:cs typeface="B Mitra" panose="00000400000000000000" pitchFamily="2" charset="-78"/>
            </a:endParaRPr>
          </a:p>
          <a:p>
            <a:pPr marL="342900" indent="-342900" algn="just" rtl="1">
              <a:buFont typeface="Times New Roman"/>
              <a:buChar char="-"/>
            </a:pPr>
            <a:r>
              <a:rPr lang="fa-IR" sz="2400" dirty="0">
                <a:solidFill>
                  <a:prstClr val="black"/>
                </a:solidFill>
                <a:ea typeface="Calibri"/>
                <a:cs typeface="B Mitra" panose="00000400000000000000" pitchFamily="2" charset="-78"/>
              </a:rPr>
              <a:t>توسعه سطح زیرکشت در مناطق مستعد مانند اراضی شیبدار و بهره برداری بهینه از منابع پایه و بسترهای تولید و جلوگیری از فرسایش خاک.</a:t>
            </a:r>
            <a:endParaRPr lang="en-US" sz="2400" dirty="0">
              <a:solidFill>
                <a:prstClr val="black"/>
              </a:solidFill>
              <a:ea typeface="Times New Roman"/>
              <a:cs typeface="B Mitra" panose="00000400000000000000" pitchFamily="2" charset="-78"/>
            </a:endParaRPr>
          </a:p>
          <a:p>
            <a:pPr marL="342900" indent="-342900" algn="just" rtl="1">
              <a:buFont typeface="Times New Roman"/>
              <a:buChar char="-"/>
            </a:pPr>
            <a:r>
              <a:rPr lang="fa-IR" sz="2400" dirty="0">
                <a:solidFill>
                  <a:prstClr val="black"/>
                </a:solidFill>
                <a:ea typeface="Calibri"/>
                <a:cs typeface="B Mitra" panose="00000400000000000000" pitchFamily="2" charset="-78"/>
              </a:rPr>
              <a:t>جلوگیری از توسعه بی رویه و تمرکز بر ارتقاء بهره وری با توجه به کمبود منابع آب چرا که زیتون از گیاهان مقاوم به شرایط کم آبی و دارای نیاز آبی پایین می باشد.</a:t>
            </a:r>
            <a:endParaRPr lang="en-US" sz="2400" dirty="0">
              <a:solidFill>
                <a:prstClr val="black"/>
              </a:solidFill>
              <a:ea typeface="Times New Roman"/>
              <a:cs typeface="B Mitra" panose="00000400000000000000" pitchFamily="2" charset="-78"/>
            </a:endParaRPr>
          </a:p>
          <a:p>
            <a:pPr marL="342900" indent="-342900" algn="just" rtl="1">
              <a:buFont typeface="Times New Roman"/>
              <a:buChar char="-"/>
            </a:pPr>
            <a:r>
              <a:rPr lang="fa-IR" sz="2400" dirty="0">
                <a:solidFill>
                  <a:prstClr val="black"/>
                </a:solidFill>
                <a:ea typeface="Calibri"/>
                <a:cs typeface="B Mitra" panose="00000400000000000000" pitchFamily="2" charset="-78"/>
              </a:rPr>
              <a:t>بکارگیری فن آوری های نوین و ارتقا، توسعه و گسترش مکانیزاسیون و بهبود کیفیت.</a:t>
            </a:r>
            <a:endParaRPr lang="en-US" sz="2400" dirty="0">
              <a:solidFill>
                <a:prstClr val="black"/>
              </a:solidFill>
              <a:ea typeface="Times New Roman"/>
              <a:cs typeface="B Mitra" panose="00000400000000000000" pitchFamily="2" charset="-78"/>
            </a:endParaRPr>
          </a:p>
          <a:p>
            <a:pPr marL="342900" indent="-342900" algn="just" rtl="1">
              <a:buFont typeface="Times New Roman"/>
              <a:buChar char="-"/>
            </a:pPr>
            <a:r>
              <a:rPr lang="fa-IR" sz="2400" dirty="0">
                <a:solidFill>
                  <a:prstClr val="black"/>
                </a:solidFill>
                <a:ea typeface="Calibri"/>
                <a:cs typeface="B Mitra" panose="00000400000000000000" pitchFamily="2" charset="-78"/>
              </a:rPr>
              <a:t>بهبود شاخص تغذیه ای و افزایش مصرف سرانه محصولات زیتون، جلوگیری از واردات محصولات بی کیفیت و بهبود کیفیت محصولات داخلی.  </a:t>
            </a:r>
            <a:endParaRPr lang="en-US" sz="2400" dirty="0">
              <a:solidFill>
                <a:prstClr val="black"/>
              </a:solidFill>
              <a:ea typeface="Times New Roman"/>
              <a:cs typeface="B Mitra" panose="00000400000000000000" pitchFamily="2" charset="-78"/>
            </a:endParaRPr>
          </a:p>
          <a:p>
            <a:pPr marL="342900" indent="-342900" algn="just" rtl="1">
              <a:buFont typeface="Times New Roman"/>
              <a:buChar char="-"/>
            </a:pPr>
            <a:r>
              <a:rPr lang="fa-IR" sz="2400" dirty="0">
                <a:solidFill>
                  <a:prstClr val="black"/>
                </a:solidFill>
                <a:ea typeface="Calibri"/>
                <a:cs typeface="B Mitra" panose="00000400000000000000" pitchFamily="2" charset="-78"/>
              </a:rPr>
              <a:t>توسعه و گسترش تولید محصولات ارگانیک. </a:t>
            </a:r>
            <a:endParaRPr lang="en-US" sz="2400" dirty="0">
              <a:solidFill>
                <a:prstClr val="black"/>
              </a:solidFill>
              <a:ea typeface="Times New Roman"/>
              <a:cs typeface="B Mitra" panose="00000400000000000000" pitchFamily="2" charset="-78"/>
            </a:endParaRPr>
          </a:p>
          <a:p>
            <a:pPr marL="342900" indent="-342900" algn="just" rtl="1">
              <a:buFont typeface="Times New Roman"/>
              <a:buChar char="-"/>
            </a:pPr>
            <a:r>
              <a:rPr lang="fa-IR" sz="2400" dirty="0">
                <a:solidFill>
                  <a:prstClr val="black"/>
                </a:solidFill>
                <a:ea typeface="Calibri"/>
                <a:cs typeface="B Mitra" panose="00000400000000000000" pitchFamily="2" charset="-78"/>
              </a:rPr>
              <a:t>توسعه و گسترش خدمات مرتبط با بخش خصوصی.</a:t>
            </a:r>
            <a:endParaRPr lang="en-US" sz="2400" dirty="0">
              <a:solidFill>
                <a:prstClr val="black"/>
              </a:solidFill>
              <a:ea typeface="Times New Roman"/>
              <a:cs typeface="B Mitra" panose="00000400000000000000" pitchFamily="2" charset="-78"/>
            </a:endParaRPr>
          </a:p>
          <a:p>
            <a:pPr marL="342900" indent="-342900" algn="just" rtl="1">
              <a:buFont typeface="Times New Roman"/>
              <a:buChar char="-"/>
            </a:pPr>
            <a:r>
              <a:rPr lang="fa-IR" sz="2400" dirty="0">
                <a:solidFill>
                  <a:prstClr val="black"/>
                </a:solidFill>
                <a:ea typeface="Calibri"/>
                <a:cs typeface="B Mitra" panose="00000400000000000000" pitchFamily="2" charset="-78"/>
              </a:rPr>
              <a:t>آموزش و ارتقاء دانش فنی.</a:t>
            </a:r>
            <a:endParaRPr lang="en-US" sz="2400" dirty="0">
              <a:solidFill>
                <a:prstClr val="black"/>
              </a:solidFill>
              <a:ea typeface="Times New Roman"/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4749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latin typeface="Times New Roman"/>
                <a:ea typeface="Calibri"/>
                <a:cs typeface="B Titr" panose="00000700000000000000" pitchFamily="2" charset="-78"/>
              </a:rPr>
              <a:t>سیاست ها</a:t>
            </a:r>
            <a:r>
              <a:rPr lang="fa-IR" dirty="0">
                <a:ea typeface="Calibri"/>
                <a:cs typeface="B Titr" panose="00000700000000000000" pitchFamily="2" charset="-78"/>
              </a:rPr>
              <a:t> 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196752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rtl="1">
              <a:buFont typeface="Times New Roman"/>
              <a:buChar char="-"/>
            </a:pPr>
            <a:r>
              <a:rPr lang="fa-IR" sz="2800" dirty="0">
                <a:solidFill>
                  <a:prstClr val="black"/>
                </a:solidFill>
                <a:ea typeface="Calibri"/>
                <a:cs typeface="B Mitra" panose="00000400000000000000" pitchFamily="2" charset="-78"/>
              </a:rPr>
              <a:t>بررسی و پایش نتایج اجرایی طرح از ابتدا تا کنون و ترسیم نقشه راه جدید.</a:t>
            </a:r>
            <a:endParaRPr lang="en-US" sz="2800" dirty="0">
              <a:solidFill>
                <a:prstClr val="black"/>
              </a:solidFill>
              <a:ea typeface="Times New Roman"/>
              <a:cs typeface="B Mitra" panose="00000400000000000000" pitchFamily="2" charset="-78"/>
            </a:endParaRPr>
          </a:p>
          <a:p>
            <a:pPr marL="342900" indent="-342900" algn="just" rtl="1">
              <a:buFont typeface="Times New Roman"/>
              <a:buChar char="-"/>
            </a:pPr>
            <a:r>
              <a:rPr lang="fa-IR" sz="2800" dirty="0">
                <a:solidFill>
                  <a:prstClr val="black"/>
                </a:solidFill>
                <a:ea typeface="Calibri"/>
                <a:cs typeface="B Mitra" panose="00000400000000000000" pitchFamily="2" charset="-78"/>
              </a:rPr>
              <a:t>تفکیک و منطقه بندی کشور به  پنج منطقه مرکزی(اصفهان، تهران، سمنان، قم و مرکزی)، شمالی(گیلان، زنجان، قزوین و اردبیل)، جنوبی(فارس، کرمان، کهکیلویه و بویراحمد، یزد و خوزستان)، شرقی(خراسان جنوبی، خراسان شمالی و گلستان) و غربی(کرمانشاه، ایلام و لرستان) در خصوص اعمال پروژه توسعه باغ های زیتون با مرکزیت استان های پیشرو و برتر.</a:t>
            </a:r>
            <a:endParaRPr lang="en-US" sz="2800" dirty="0">
              <a:solidFill>
                <a:prstClr val="black"/>
              </a:solidFill>
              <a:ea typeface="Times New Roman"/>
              <a:cs typeface="B Mitra" panose="00000400000000000000" pitchFamily="2" charset="-78"/>
            </a:endParaRPr>
          </a:p>
          <a:p>
            <a:pPr marL="342900" indent="-342900" algn="just" rtl="1">
              <a:buFont typeface="Times New Roman"/>
              <a:buChar char="-"/>
            </a:pPr>
            <a:r>
              <a:rPr lang="fa-IR" sz="2800" dirty="0">
                <a:solidFill>
                  <a:prstClr val="black"/>
                </a:solidFill>
                <a:ea typeface="Calibri"/>
                <a:cs typeface="B Mitra" panose="00000400000000000000" pitchFamily="2" charset="-78"/>
              </a:rPr>
              <a:t>ارتقاء مصرف روغن زیتون در سبد خانوار که علاوه بر تامین بخشی از روغن خوراکی اثر مستقیم در سلامت جامعه دارد. </a:t>
            </a:r>
            <a:endParaRPr lang="en-US" sz="2800" dirty="0">
              <a:solidFill>
                <a:prstClr val="black"/>
              </a:solidFill>
              <a:ea typeface="Times New Roman"/>
              <a:cs typeface="B Mitra" panose="00000400000000000000" pitchFamily="2" charset="-78"/>
            </a:endParaRPr>
          </a:p>
          <a:p>
            <a:pPr marL="342900" indent="-342900" algn="just" rtl="1">
              <a:buFont typeface="Times New Roman"/>
              <a:buChar char="-"/>
            </a:pPr>
            <a:r>
              <a:rPr lang="fa-IR" sz="2800" dirty="0">
                <a:solidFill>
                  <a:prstClr val="black"/>
                </a:solidFill>
                <a:ea typeface="Calibri"/>
                <a:cs typeface="B Mitra" panose="00000400000000000000" pitchFamily="2" charset="-78"/>
              </a:rPr>
              <a:t>افزایش عملکرد در واحد سطح از طریق اصلاح باغهای قدیمی و استفاده از ارقام سازگار با مناطق زیتون خیز.</a:t>
            </a:r>
            <a:endParaRPr lang="en-US" sz="2800" dirty="0">
              <a:solidFill>
                <a:prstClr val="black"/>
              </a:solidFill>
              <a:ea typeface="Times New Roman"/>
              <a:cs typeface="B Mitra" panose="00000400000000000000" pitchFamily="2" charset="-78"/>
            </a:endParaRPr>
          </a:p>
          <a:p>
            <a:pPr marL="342900" indent="-342900" algn="just" rtl="1">
              <a:buFont typeface="Times New Roman"/>
              <a:buChar char="-"/>
            </a:pPr>
            <a:r>
              <a:rPr lang="fa-IR" sz="2800" dirty="0">
                <a:solidFill>
                  <a:prstClr val="black"/>
                </a:solidFill>
                <a:ea typeface="Calibri"/>
                <a:cs typeface="B Mitra" panose="00000400000000000000" pitchFamily="2" charset="-78"/>
              </a:rPr>
              <a:t>تشکیل صندوق ملی توسعه زیتون به منظورساماندهی صادرات و واردات محصول با رویکرد حمایت از تولید کنندگان و مصرف کنندگان </a:t>
            </a:r>
            <a:r>
              <a:rPr lang="fa-IR" sz="2800" dirty="0" smtClean="0">
                <a:solidFill>
                  <a:prstClr val="black"/>
                </a:solidFill>
                <a:ea typeface="Calibri"/>
                <a:cs typeface="B Mitra" panose="00000400000000000000" pitchFamily="2" charset="-78"/>
              </a:rPr>
              <a:t>.</a:t>
            </a:r>
            <a:endParaRPr lang="en-US" sz="2800" dirty="0">
              <a:solidFill>
                <a:prstClr val="black"/>
              </a:solidFill>
              <a:ea typeface="Times New Roman"/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3794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a-IR" dirty="0">
                <a:latin typeface="Times New Roman"/>
                <a:ea typeface="Calibri"/>
                <a:cs typeface="B Titr" panose="00000700000000000000" pitchFamily="2" charset="-78"/>
              </a:rPr>
              <a:t>سیاست ها</a:t>
            </a:r>
            <a:r>
              <a:rPr lang="fa-IR" dirty="0">
                <a:ea typeface="Calibri"/>
                <a:cs typeface="B Titr" panose="00000700000000000000" pitchFamily="2" charset="-78"/>
              </a:rPr>
              <a:t> 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372" y="1412776"/>
            <a:ext cx="878497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rtl="1">
              <a:buFont typeface="Times New Roman"/>
              <a:buChar char="-"/>
            </a:pPr>
            <a:r>
              <a:rPr lang="fa-IR" sz="2400" dirty="0">
                <a:solidFill>
                  <a:prstClr val="black"/>
                </a:solidFill>
                <a:ea typeface="Calibri"/>
                <a:cs typeface="B Mitra" panose="00000400000000000000" pitchFamily="2" charset="-78"/>
              </a:rPr>
              <a:t>توسعه </a:t>
            </a:r>
            <a:r>
              <a:rPr lang="fa-IR" sz="2400" dirty="0" smtClean="0">
                <a:solidFill>
                  <a:prstClr val="black"/>
                </a:solidFill>
                <a:ea typeface="Calibri"/>
                <a:cs typeface="B Mitra" panose="00000400000000000000" pitchFamily="2" charset="-78"/>
              </a:rPr>
              <a:t>تشکل های </a:t>
            </a:r>
            <a:r>
              <a:rPr lang="fa-IR" sz="2400" dirty="0">
                <a:solidFill>
                  <a:prstClr val="black"/>
                </a:solidFill>
                <a:ea typeface="Calibri"/>
                <a:cs typeface="B Mitra" panose="00000400000000000000" pitchFamily="2" charset="-78"/>
              </a:rPr>
              <a:t>زیتون جهت حمایت از بخش خصوصی، استفاده از پتانسیل های موجود در این تشکل ها در امر اجرای سیاست های اجرایی طرح زیتون و ارتقاء سطح توان مدیریتی آنها.</a:t>
            </a:r>
            <a:endParaRPr lang="en-US" sz="2400" dirty="0">
              <a:solidFill>
                <a:prstClr val="black"/>
              </a:solidFill>
              <a:ea typeface="Times New Roman"/>
              <a:cs typeface="B Mitra" panose="00000400000000000000" pitchFamily="2" charset="-78"/>
            </a:endParaRPr>
          </a:p>
          <a:p>
            <a:pPr marL="342900" lvl="0" indent="-342900" algn="just" rtl="1">
              <a:buFont typeface="Times New Roman"/>
              <a:buChar char="-"/>
            </a:pPr>
            <a:r>
              <a:rPr lang="fa-IR" sz="2400" dirty="0">
                <a:solidFill>
                  <a:prstClr val="black"/>
                </a:solidFill>
                <a:ea typeface="Calibri"/>
                <a:cs typeface="B Mitra" panose="00000400000000000000" pitchFamily="2" charset="-78"/>
              </a:rPr>
              <a:t>ساماندهی کارگاه های خانگی و سنتی در جهت استاندارد سازی تولید. </a:t>
            </a:r>
            <a:endParaRPr lang="en-US" sz="2400" dirty="0">
              <a:solidFill>
                <a:prstClr val="black"/>
              </a:solidFill>
              <a:ea typeface="Times New Roman"/>
              <a:cs typeface="B Mitra" panose="00000400000000000000" pitchFamily="2" charset="-78"/>
            </a:endParaRPr>
          </a:p>
          <a:p>
            <a:pPr marL="342900" lvl="0" indent="-342900" algn="just" rtl="1">
              <a:buFont typeface="Times New Roman"/>
              <a:buChar char="-"/>
            </a:pPr>
            <a:r>
              <a:rPr lang="fa-IR" sz="2400" dirty="0">
                <a:solidFill>
                  <a:prstClr val="black"/>
                </a:solidFill>
                <a:ea typeface="Calibri"/>
                <a:cs typeface="B Mitra" panose="00000400000000000000" pitchFamily="2" charset="-78"/>
              </a:rPr>
              <a:t>افزایش ضریب مکانیزاسیون از طریق بکارگیری ادوارت و تجهیزات نوین در سطوح باغ های زیتون.</a:t>
            </a:r>
            <a:endParaRPr lang="en-US" sz="2400" dirty="0">
              <a:solidFill>
                <a:prstClr val="black"/>
              </a:solidFill>
              <a:ea typeface="Times New Roman"/>
              <a:cs typeface="B Mitra" panose="00000400000000000000" pitchFamily="2" charset="-78"/>
            </a:endParaRPr>
          </a:p>
          <a:p>
            <a:pPr marL="342900" lvl="0" indent="-342900" algn="just" rtl="1">
              <a:buFont typeface="Times New Roman"/>
              <a:buChar char="-"/>
            </a:pPr>
            <a:r>
              <a:rPr lang="fa-IR" sz="2400" dirty="0">
                <a:solidFill>
                  <a:prstClr val="black"/>
                </a:solidFill>
                <a:ea typeface="Calibri"/>
                <a:cs typeface="B Mitra" panose="00000400000000000000" pitchFamily="2" charset="-78"/>
              </a:rPr>
              <a:t>بررسی نتایج اولیه مطالعات و تکمیل روند مطالعات دقیق و تفضیلی – اجرایی عرصه های مستعد کشت. </a:t>
            </a:r>
            <a:endParaRPr lang="en-US" sz="2400" dirty="0">
              <a:solidFill>
                <a:prstClr val="black"/>
              </a:solidFill>
              <a:ea typeface="Times New Roman"/>
              <a:cs typeface="B Mitra" panose="00000400000000000000" pitchFamily="2" charset="-78"/>
            </a:endParaRPr>
          </a:p>
          <a:p>
            <a:pPr marL="342900" lvl="0" indent="-342900" algn="just" rtl="1">
              <a:buFont typeface="Times New Roman"/>
              <a:buChar char="-"/>
            </a:pPr>
            <a:r>
              <a:rPr lang="fa-IR" sz="2400" dirty="0">
                <a:solidFill>
                  <a:prstClr val="black"/>
                </a:solidFill>
                <a:ea typeface="Calibri"/>
                <a:cs typeface="B Mitra" panose="00000400000000000000" pitchFamily="2" charset="-78"/>
              </a:rPr>
              <a:t>ارتقاء دانش فنی راهبران و بهره برداران با استفاده از فرصتهای موجود در شورای بین المللی زیتون.</a:t>
            </a:r>
            <a:endParaRPr lang="en-US" sz="2400" dirty="0">
              <a:solidFill>
                <a:prstClr val="black"/>
              </a:solidFill>
              <a:ea typeface="Times New Roman"/>
              <a:cs typeface="B Mitra" panose="00000400000000000000" pitchFamily="2" charset="-78"/>
            </a:endParaRPr>
          </a:p>
          <a:p>
            <a:pPr marL="342900" lvl="0" indent="-342900" algn="just" rtl="1">
              <a:buFont typeface="Times New Roman"/>
              <a:buChar char="-"/>
            </a:pPr>
            <a:r>
              <a:rPr lang="fa-IR" sz="2400" dirty="0">
                <a:solidFill>
                  <a:prstClr val="black"/>
                </a:solidFill>
                <a:ea typeface="Calibri"/>
                <a:cs typeface="B Mitra" panose="00000400000000000000" pitchFamily="2" charset="-78"/>
              </a:rPr>
              <a:t>نظارت و ساماندهی اخذ گزارشات موثق از پیشرفت فیزیکی پروژه های زیتون با حضور کارشناسان. </a:t>
            </a:r>
            <a:endParaRPr lang="en-US" sz="2400" dirty="0">
              <a:solidFill>
                <a:prstClr val="black"/>
              </a:solidFill>
              <a:ea typeface="Times New Roman"/>
              <a:cs typeface="B Mitra" panose="00000400000000000000" pitchFamily="2" charset="-78"/>
            </a:endParaRPr>
          </a:p>
          <a:p>
            <a:pPr marL="342900" lvl="0" indent="-342900" algn="just" rtl="1">
              <a:buFont typeface="Times New Roman"/>
              <a:buChar char="-"/>
            </a:pPr>
            <a:r>
              <a:rPr lang="fa-IR" sz="2400" dirty="0">
                <a:solidFill>
                  <a:prstClr val="black"/>
                </a:solidFill>
                <a:ea typeface="Calibri"/>
                <a:cs typeface="B Mitra" panose="00000400000000000000" pitchFamily="2" charset="-78"/>
              </a:rPr>
              <a:t>نظارت وساماندهی در جهت اجرای کامل مدیریت تلفیقی آفات برای کنترل خسارتهای مگس زیتون و دیگر آفات مهم این گونه. </a:t>
            </a:r>
            <a:endParaRPr lang="en-US" sz="2400" dirty="0">
              <a:solidFill>
                <a:prstClr val="black"/>
              </a:solidFill>
              <a:ea typeface="Times New Roman"/>
              <a:cs typeface="B Mitra" panose="00000400000000000000" pitchFamily="2" charset="-78"/>
            </a:endParaRPr>
          </a:p>
          <a:p>
            <a:pPr marL="342900" lvl="0" indent="-342900" algn="just" rtl="1">
              <a:buFont typeface="Times New Roman"/>
              <a:buChar char="-"/>
            </a:pPr>
            <a:r>
              <a:rPr lang="fa-IR" sz="2400" dirty="0">
                <a:solidFill>
                  <a:prstClr val="black"/>
                </a:solidFill>
                <a:ea typeface="Calibri"/>
                <a:cs typeface="B Mitra" panose="00000400000000000000" pitchFamily="2" charset="-78"/>
              </a:rPr>
              <a:t>هدفمند نمودن برنامه های آموزشی برای گروه های هدف. </a:t>
            </a:r>
            <a:endParaRPr lang="en-US" sz="2400" dirty="0">
              <a:solidFill>
                <a:prstClr val="black"/>
              </a:solidFill>
              <a:ea typeface="Times New Roman"/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7379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62880" y="2132856"/>
            <a:ext cx="8229600" cy="3384376"/>
          </a:xfrm>
        </p:spPr>
        <p:txBody>
          <a:bodyPr>
            <a:noAutofit/>
          </a:bodyPr>
          <a:lstStyle/>
          <a:p>
            <a:pPr lvl="0" rtl="1" eaLnBrk="0" fontAlgn="base" hangingPunct="0">
              <a:lnSpc>
                <a:spcPct val="150000"/>
              </a:lnSpc>
              <a:spcAft>
                <a:spcPct val="0"/>
              </a:spcAft>
              <a:tabLst>
                <a:tab pos="57150" algn="l"/>
              </a:tabLst>
            </a:pPr>
            <a:r>
              <a:rPr lang="fa-IR" b="1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B Mitra" panose="00000400000000000000" pitchFamily="2" charset="-78"/>
              </a:rPr>
              <a:t/>
            </a:r>
            <a:br>
              <a:rPr lang="fa-IR" b="1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B Mitra" panose="00000400000000000000" pitchFamily="2" charset="-78"/>
              </a:rPr>
            </a:br>
            <a:r>
              <a:rPr lang="en-US" b="1" dirty="0" smtClean="0">
                <a:solidFill>
                  <a:prstClr val="black"/>
                </a:solidFill>
                <a:latin typeface="Arial" pitchFamily="34" charset="0"/>
                <a:cs typeface="B Mitra" panose="00000400000000000000" pitchFamily="2" charset="-78"/>
              </a:rPr>
              <a:t/>
            </a:r>
            <a:br>
              <a:rPr lang="en-US" b="1" dirty="0" smtClean="0">
                <a:solidFill>
                  <a:prstClr val="black"/>
                </a:solidFill>
                <a:latin typeface="Arial" pitchFamily="34" charset="0"/>
                <a:cs typeface="B Mitra" panose="00000400000000000000" pitchFamily="2" charset="-78"/>
              </a:rPr>
            </a:br>
            <a:endParaRPr lang="en-US" sz="6600" b="1" dirty="0">
              <a:cs typeface="B Mitra" panose="00000400000000000000" pitchFamily="2" charset="-78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555949"/>
              </p:ext>
            </p:extLst>
          </p:nvPr>
        </p:nvGraphicFramePr>
        <p:xfrm>
          <a:off x="0" y="764712"/>
          <a:ext cx="9144000" cy="6093287"/>
        </p:xfrm>
        <a:graphic>
          <a:graphicData uri="http://schemas.openxmlformats.org/drawingml/2006/table">
            <a:tbl>
              <a:tblPr rtl="1"/>
              <a:tblGrid>
                <a:gridCol w="984523"/>
                <a:gridCol w="1476786"/>
                <a:gridCol w="1486074"/>
                <a:gridCol w="989170"/>
                <a:gridCol w="1490718"/>
                <a:gridCol w="1490718"/>
                <a:gridCol w="1226011"/>
              </a:tblGrid>
              <a:tr h="225257">
                <a:tc gridSpan="7">
                  <a:txBody>
                    <a:bodyPr/>
                    <a:lstStyle/>
                    <a:p>
                      <a:pPr algn="ctr" rtl="1" fontAlgn="ctr"/>
                      <a:r>
                        <a:rPr lang="fa-IR" sz="1400" b="1" i="0" u="none" strike="noStrike" dirty="0">
                          <a:effectLst/>
                          <a:latin typeface="B Mitra"/>
                          <a:cs typeface="B Mitra" panose="00000400000000000000" pitchFamily="2" charset="-78"/>
                        </a:rPr>
                        <a:t> توسعه  باغات زیتون سال 1396-1400 به تفکیک نوع باغ                هکتار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6924"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fa-IR" sz="1000" b="1" i="0" u="none" strike="noStrike" dirty="0">
                          <a:effectLst/>
                          <a:latin typeface="B Mitra"/>
                          <a:cs typeface="B Mitra" panose="00000400000000000000" pitchFamily="2" charset="-78"/>
                        </a:rPr>
                        <a:t>ردیف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fa-IR" sz="1000" b="1" i="0" u="none" strike="noStrike" dirty="0">
                          <a:effectLst/>
                          <a:latin typeface="B Mitra"/>
                          <a:cs typeface="B Mitra" panose="00000400000000000000" pitchFamily="2" charset="-78"/>
                        </a:rPr>
                        <a:t>استان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rtl="1" fontAlgn="ctr"/>
                      <a:r>
                        <a:rPr lang="fa-IR" sz="105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سال 96-1400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92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fa-IR" sz="800" b="1" i="0" u="none" strike="noStrike" dirty="0">
                          <a:effectLst/>
                          <a:latin typeface="B Mitra"/>
                          <a:cs typeface="B Mitra" panose="00000400000000000000" pitchFamily="2" charset="-78"/>
                        </a:rPr>
                        <a:t>باغ معمولی</a:t>
                      </a:r>
                      <a:br>
                        <a:rPr lang="fa-IR" sz="800" b="1" i="0" u="none" strike="noStrike" dirty="0">
                          <a:effectLst/>
                          <a:latin typeface="B Mitra"/>
                          <a:cs typeface="B Mitra" panose="00000400000000000000" pitchFamily="2" charset="-78"/>
                        </a:rPr>
                      </a:br>
                      <a:r>
                        <a:rPr lang="fa-IR" sz="800" b="1" i="0" u="none" strike="noStrike" dirty="0">
                          <a:effectLst/>
                          <a:latin typeface="B Mitra"/>
                          <a:cs typeface="B Mitra" panose="00000400000000000000" pitchFamily="2" charset="-78"/>
                        </a:rPr>
                        <a:t>(300 اصله در هکتار)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8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باغ نیمه متراکم</a:t>
                      </a:r>
                      <a:br>
                        <a:rPr lang="fa-IR" sz="8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</a:br>
                      <a:r>
                        <a:rPr lang="fa-IR" sz="8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(550 اصله در هکتار)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8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باغ متراکم</a:t>
                      </a:r>
                      <a:br>
                        <a:rPr lang="fa-IR" sz="8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</a:br>
                      <a:r>
                        <a:rPr lang="fa-IR" sz="8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(1250 اصله در هکتار)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fa-IR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جمع کل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9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آبی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000" b="1" i="0" u="none" strike="noStrike" dirty="0">
                          <a:effectLst/>
                          <a:latin typeface="B Mitra"/>
                          <a:cs typeface="B Mitra" panose="00000400000000000000" pitchFamily="2" charset="-78"/>
                        </a:rPr>
                        <a:t>دیم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fa-IR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ارقام خارجی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692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1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اردبیل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92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2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اصفهان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105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105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92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3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ایلام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180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180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92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4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بوشهر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92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5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تهران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300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300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92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6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جنوب کرمان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92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7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خراسان رضوی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92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8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خراسان جنوبی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100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100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92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9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خراسان شمالی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215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effectLst/>
                          <a:latin typeface="B Mitra"/>
                          <a:cs typeface="B Mitra" panose="00000400000000000000" pitchFamily="2" charset="-78"/>
                        </a:rPr>
                        <a:t>85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300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92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10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خوزستان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690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85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b="1" i="0" u="none" strike="noStrike" dirty="0">
                          <a:effectLst/>
                          <a:latin typeface="B Mitra"/>
                          <a:cs typeface="B Mitra" panose="00000400000000000000" pitchFamily="2" charset="-78"/>
                        </a:rPr>
                        <a:t>775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92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11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زنجان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1800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effectLst/>
                          <a:latin typeface="B Mitra"/>
                          <a:cs typeface="B Mitra" panose="00000400000000000000" pitchFamily="2" charset="-78"/>
                        </a:rPr>
                        <a:t>370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90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2260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92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12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سمنان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1440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effectLst/>
                          <a:latin typeface="B Mitra"/>
                          <a:cs typeface="B Mitra" panose="00000400000000000000" pitchFamily="2" charset="-78"/>
                        </a:rPr>
                        <a:t>85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1525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92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13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8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سیستان و بلوچستان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92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14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فارس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400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effectLst/>
                          <a:latin typeface="B Mitra"/>
                          <a:cs typeface="B Mitra" panose="00000400000000000000" pitchFamily="2" charset="-78"/>
                        </a:rPr>
                        <a:t>270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670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92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15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قزوین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1605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340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85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2030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92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16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قم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92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17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کرمان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140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140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92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18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کرمانشاه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190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100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effectLst/>
                          <a:latin typeface="B Mitra"/>
                          <a:cs typeface="B Mitra" panose="00000400000000000000" pitchFamily="2" charset="-78"/>
                        </a:rPr>
                        <a:t>70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360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492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19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کهکیلویه و بویر احمد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520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25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545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92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20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گلستان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1080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1320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effectLst/>
                          <a:latin typeface="B Mitra"/>
                          <a:cs typeface="B Mitra" panose="00000400000000000000" pitchFamily="2" charset="-78"/>
                        </a:rPr>
                        <a:t>470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90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2960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92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21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گیلان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1740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330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80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2150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92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22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لرستان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440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effectLst/>
                          <a:latin typeface="B Mitra"/>
                          <a:cs typeface="B Mitra" panose="00000400000000000000" pitchFamily="2" charset="-78"/>
                        </a:rPr>
                        <a:t>70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510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92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23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مازندران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92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24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مرکزی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92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25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هرمزگان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b="1" i="0" u="none" strike="noStrike" dirty="0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92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26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یزد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90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b="1" i="0" u="none" strike="noStrike" dirty="0">
                          <a:effectLst/>
                          <a:latin typeface="B Mitra"/>
                          <a:cs typeface="B Mitra" panose="00000400000000000000" pitchFamily="2" charset="-78"/>
                        </a:rPr>
                        <a:t>90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924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fa-IR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جمع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11035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effectLst/>
                          <a:latin typeface="B Mitra"/>
                          <a:cs typeface="B Mitra" panose="00000400000000000000" pitchFamily="2" charset="-78"/>
                        </a:rPr>
                        <a:t>1420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2200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effectLst/>
                          <a:latin typeface="B Mitra"/>
                          <a:cs typeface="B Mitra" panose="00000400000000000000" pitchFamily="2" charset="-78"/>
                        </a:rPr>
                        <a:t>345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15000</a:t>
                      </a:r>
                    </a:p>
                  </a:txBody>
                  <a:tcPr marL="5187" marR="5187" marT="51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fa-IR" sz="3600" dirty="0" smtClean="0">
                <a:cs typeface="B Titr" panose="00000700000000000000" pitchFamily="2" charset="-78"/>
              </a:rPr>
              <a:t>توسعه باغات زیتون برنامه ششم توسعه(1400-1396)</a:t>
            </a:r>
            <a:endParaRPr lang="en-US" sz="36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1910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0106"/>
          </a:xfrm>
        </p:spPr>
        <p:txBody>
          <a:bodyPr>
            <a:normAutofit/>
          </a:bodyPr>
          <a:lstStyle/>
          <a:p>
            <a:pPr rtl="1"/>
            <a:r>
              <a:rPr lang="fa-IR" sz="3600" dirty="0" smtClean="0">
                <a:cs typeface="B Titr" panose="00000700000000000000" pitchFamily="2" charset="-78"/>
              </a:rPr>
              <a:t>اصلاح باغات زیتون برنامه ششم توسعه(1400-1396)</a:t>
            </a:r>
            <a:endParaRPr lang="en-US" sz="3600" dirty="0">
              <a:cs typeface="B Titr" panose="00000700000000000000" pitchFamily="2" charset="-7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186256"/>
              </p:ext>
            </p:extLst>
          </p:nvPr>
        </p:nvGraphicFramePr>
        <p:xfrm>
          <a:off x="107504" y="836712"/>
          <a:ext cx="8856984" cy="5895152"/>
        </p:xfrm>
        <a:graphic>
          <a:graphicData uri="http://schemas.openxmlformats.org/drawingml/2006/table">
            <a:tbl>
              <a:tblPr rtl="1"/>
              <a:tblGrid>
                <a:gridCol w="716331"/>
                <a:gridCol w="1843587"/>
                <a:gridCol w="1049511"/>
                <a:gridCol w="1049511"/>
                <a:gridCol w="1049511"/>
                <a:gridCol w="1049511"/>
                <a:gridCol w="1049511"/>
                <a:gridCol w="1049511"/>
              </a:tblGrid>
              <a:tr h="292441">
                <a:tc gridSpan="8">
                  <a:txBody>
                    <a:bodyPr/>
                    <a:lstStyle/>
                    <a:p>
                      <a:pPr algn="ctr" rtl="1" fontAlgn="ctr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برش استانی اصلاح باغات زیتون در برنامه ششم توسعه(1400-1396)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6212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ردیف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استان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سال1396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سال1397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سال1398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سال1399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سال1400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جمع کل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967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اردبيل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50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75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115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175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235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650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967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2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اصفهان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25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50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90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85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118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368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967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3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ايلام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75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125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210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250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353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1013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967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4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بوشهر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25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50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90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85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118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368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967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5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تهران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50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75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150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175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212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662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967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6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منطقه جيرفت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100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150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270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350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470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1340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967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7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خراسان رضوي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25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38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72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50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71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255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967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8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خراسان جنوبي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50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75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180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175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249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729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967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9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خراسان شمالی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50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75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120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150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212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607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967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خوزستان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100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150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270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350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517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1387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967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11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زنجان 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450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675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1010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1300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1675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5110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967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12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سمنان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150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225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402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500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705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1982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6212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13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سيستان وبلوچستان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50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75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138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170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235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668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967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14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فارس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600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900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1620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2000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2585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7705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967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15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قزوين 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450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675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1070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1300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1675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5170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967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16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قم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50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75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150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150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188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613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967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17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كرمان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100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150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270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325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470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1315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967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18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كرمانشاه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125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200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360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425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611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1721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6212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19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كهكيلويه و بویراحمد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125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188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330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425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611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1679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967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20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گلستان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250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375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660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850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1175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3310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967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21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گيلان 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450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775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1120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1500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1970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5815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967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22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لرستان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100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150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270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325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470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1315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967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23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مازندران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50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75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150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175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235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685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967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24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مركزي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50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75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150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175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235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685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967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25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هرمزگان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50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75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120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150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212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607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967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26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يزد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50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75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150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175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235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685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967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fa-IR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جمع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3650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5625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9537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11790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15839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46441</a:t>
                      </a:r>
                    </a:p>
                  </a:txBody>
                  <a:tcPr marL="5683" marR="5683" marT="56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097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اهداف کیفی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7504" y="1348800"/>
            <a:ext cx="892899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rtl="1">
              <a:buFont typeface="Times New Roman"/>
              <a:buChar char="-"/>
            </a:pPr>
            <a:r>
              <a:rPr lang="fa-IR" sz="3600" dirty="0">
                <a:solidFill>
                  <a:prstClr val="black"/>
                </a:solidFill>
                <a:ea typeface="Calibri"/>
                <a:cs typeface="B Mitra" panose="00000400000000000000" pitchFamily="2" charset="-78"/>
              </a:rPr>
              <a:t>بهبود وضعیت باغات زیتون با نظارت بر باغات و ارائه رهنمود به باغداران.</a:t>
            </a:r>
            <a:endParaRPr lang="en-US" sz="3600" dirty="0">
              <a:solidFill>
                <a:prstClr val="black"/>
              </a:solidFill>
              <a:ea typeface="Times New Roman"/>
              <a:cs typeface="B Mitra" panose="00000400000000000000" pitchFamily="2" charset="-78"/>
            </a:endParaRPr>
          </a:p>
          <a:p>
            <a:pPr marL="342900" indent="-342900" algn="just" rtl="1">
              <a:buFont typeface="Times New Roman"/>
              <a:buChar char="-"/>
            </a:pPr>
            <a:r>
              <a:rPr lang="fa-IR" sz="3600" dirty="0">
                <a:solidFill>
                  <a:prstClr val="black"/>
                </a:solidFill>
                <a:ea typeface="Calibri"/>
                <a:cs typeface="B Mitra" panose="00000400000000000000" pitchFamily="2" charset="-78"/>
              </a:rPr>
              <a:t>ارتقاء سطح سلامت جامعه با استفاده از مصرف روغن مفید و سالم. </a:t>
            </a:r>
            <a:endParaRPr lang="en-US" sz="3600" dirty="0">
              <a:solidFill>
                <a:prstClr val="black"/>
              </a:solidFill>
              <a:ea typeface="Times New Roman"/>
              <a:cs typeface="B Mitra" panose="00000400000000000000" pitchFamily="2" charset="-78"/>
            </a:endParaRPr>
          </a:p>
          <a:p>
            <a:pPr marL="342900" indent="-342900" algn="just" rtl="1">
              <a:buFont typeface="Times New Roman"/>
              <a:buChar char="-"/>
            </a:pPr>
            <a:r>
              <a:rPr lang="fa-IR" sz="3600" dirty="0">
                <a:solidFill>
                  <a:prstClr val="black"/>
                </a:solidFill>
                <a:ea typeface="Calibri"/>
                <a:cs typeface="B Mitra" panose="00000400000000000000" pitchFamily="2" charset="-78"/>
              </a:rPr>
              <a:t>ارتقاء دانش فنی و آموزش به باغداران. </a:t>
            </a:r>
            <a:endParaRPr lang="en-US" sz="3600" dirty="0">
              <a:solidFill>
                <a:prstClr val="black"/>
              </a:solidFill>
              <a:ea typeface="Times New Roman"/>
              <a:cs typeface="B Mitra" panose="00000400000000000000" pitchFamily="2" charset="-78"/>
            </a:endParaRPr>
          </a:p>
          <a:p>
            <a:pPr marL="342900" indent="-342900" algn="just" rtl="1">
              <a:buFont typeface="Times New Roman"/>
              <a:buChar char="-"/>
            </a:pPr>
            <a:r>
              <a:rPr lang="fa-IR" sz="3600" dirty="0">
                <a:solidFill>
                  <a:prstClr val="black"/>
                </a:solidFill>
                <a:ea typeface="Calibri"/>
                <a:cs typeface="B Mitra" panose="00000400000000000000" pitchFamily="2" charset="-78"/>
              </a:rPr>
              <a:t>استفاده بهینه از منابع و نهاده ها.</a:t>
            </a:r>
            <a:endParaRPr lang="en-US" sz="3600" dirty="0">
              <a:solidFill>
                <a:prstClr val="black"/>
              </a:solidFill>
              <a:ea typeface="Times New Roman"/>
              <a:cs typeface="B Mitra" panose="00000400000000000000" pitchFamily="2" charset="-78"/>
            </a:endParaRPr>
          </a:p>
          <a:p>
            <a:pPr marL="342900" indent="-342900" algn="just" rtl="1">
              <a:buFont typeface="Times New Roman"/>
              <a:buChar char="-"/>
            </a:pPr>
            <a:r>
              <a:rPr lang="fa-IR" sz="3600" dirty="0">
                <a:solidFill>
                  <a:prstClr val="black"/>
                </a:solidFill>
                <a:ea typeface="Calibri"/>
                <a:cs typeface="B Mitra" panose="00000400000000000000" pitchFamily="2" charset="-78"/>
              </a:rPr>
              <a:t>ایجاد انگیزه در روستاها جهت جلوگیری از مهاجرت بی رویه. </a:t>
            </a:r>
            <a:endParaRPr lang="en-US" sz="3600" dirty="0">
              <a:solidFill>
                <a:prstClr val="black"/>
              </a:solidFill>
              <a:ea typeface="Times New Roman"/>
              <a:cs typeface="B Mitra" panose="00000400000000000000" pitchFamily="2" charset="-78"/>
            </a:endParaRPr>
          </a:p>
          <a:p>
            <a:pPr marL="342900" indent="-342900" algn="just" rtl="1">
              <a:buFont typeface="Times New Roman"/>
              <a:buChar char="-"/>
            </a:pPr>
            <a:r>
              <a:rPr lang="fa-IR" sz="3600" dirty="0">
                <a:solidFill>
                  <a:prstClr val="black"/>
                </a:solidFill>
                <a:ea typeface="Calibri"/>
                <a:cs typeface="B Mitra" panose="00000400000000000000" pitchFamily="2" charset="-78"/>
              </a:rPr>
              <a:t>بهبود وضعیت بازار روغن زیتون با افزایش تولید. </a:t>
            </a:r>
            <a:endParaRPr lang="en-US" sz="3600" dirty="0">
              <a:solidFill>
                <a:prstClr val="black"/>
              </a:solidFill>
              <a:ea typeface="Times New Roman"/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9545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087" y="0"/>
            <a:ext cx="8229600" cy="706090"/>
          </a:xfrm>
        </p:spPr>
        <p:txBody>
          <a:bodyPr>
            <a:normAutofit/>
          </a:bodyPr>
          <a:lstStyle/>
          <a:p>
            <a:r>
              <a:rPr lang="fa-IR" sz="3600" dirty="0">
                <a:latin typeface="Times New Roman"/>
                <a:ea typeface="Calibri"/>
                <a:cs typeface="B Titr" panose="00000700000000000000" pitchFamily="2" charset="-78"/>
              </a:rPr>
              <a:t>اقدامات  پیش بینی شده در طول برنامه ششم توسعه</a:t>
            </a:r>
            <a:r>
              <a:rPr lang="fa-IR" sz="3600" dirty="0">
                <a:ea typeface="Calibri"/>
                <a:cs typeface="B Titr" panose="00000700000000000000" pitchFamily="2" charset="-78"/>
              </a:rPr>
              <a:t> </a:t>
            </a:r>
            <a:endParaRPr lang="en-US" sz="3600" dirty="0">
              <a:cs typeface="B Titr" panose="000007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" y="686461"/>
            <a:ext cx="9144000" cy="61606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rtl="1">
              <a:spcAft>
                <a:spcPts val="1000"/>
              </a:spcAft>
              <a:buFont typeface="Arial"/>
              <a:buChar char="•"/>
              <a:tabLst>
                <a:tab pos="457200" algn="l"/>
              </a:tabLst>
            </a:pPr>
            <a:r>
              <a:rPr lang="fa-IR" sz="2400" dirty="0">
                <a:latin typeface="Times New Roman"/>
                <a:ea typeface="Calibri"/>
                <a:cs typeface="B Mitra" panose="00000400000000000000" pitchFamily="2" charset="-78"/>
              </a:rPr>
              <a:t>برنامه ریزی جهت تامین نهاده های تولید، مانند نهال سالم و ... </a:t>
            </a:r>
            <a:endParaRPr lang="en-US" sz="2400" dirty="0">
              <a:latin typeface="Times New Roman"/>
              <a:ea typeface="Times New Roman"/>
              <a:cs typeface="B Mitra" panose="00000400000000000000" pitchFamily="2" charset="-78"/>
            </a:endParaRPr>
          </a:p>
          <a:p>
            <a:pPr marL="342900" lvl="0" indent="-342900" algn="just" rtl="1">
              <a:spcAft>
                <a:spcPts val="1000"/>
              </a:spcAft>
              <a:buFont typeface="Arial"/>
              <a:buChar char="•"/>
              <a:tabLst>
                <a:tab pos="457200" algn="l"/>
              </a:tabLst>
            </a:pPr>
            <a:r>
              <a:rPr lang="fa-IR" sz="2400" dirty="0">
                <a:latin typeface="Times New Roman"/>
                <a:ea typeface="Calibri"/>
                <a:cs typeface="B Mitra" panose="00000400000000000000" pitchFamily="2" charset="-78"/>
              </a:rPr>
              <a:t>اجرای پروژه اصلاح الگویی باغ های دارای بارده کم و متوسط با کلیه عملیات های اصلاحی به ویژه تغذیه و هرس بازجوانسازی در سطوح باغ های قدیمی با هدف افزایش عملکرد در واحد سطح.  </a:t>
            </a:r>
            <a:endParaRPr lang="en-US" sz="2400" dirty="0">
              <a:latin typeface="Times New Roman"/>
              <a:ea typeface="Times New Roman"/>
              <a:cs typeface="B Mitra" panose="00000400000000000000" pitchFamily="2" charset="-78"/>
            </a:endParaRPr>
          </a:p>
          <a:p>
            <a:pPr marL="342900" lvl="0" indent="-342900" algn="just" rtl="1">
              <a:spcAft>
                <a:spcPts val="1000"/>
              </a:spcAft>
              <a:buFont typeface="Arial"/>
              <a:buChar char="•"/>
              <a:tabLst>
                <a:tab pos="457200" algn="l"/>
              </a:tabLst>
            </a:pPr>
            <a:r>
              <a:rPr lang="fa-IR" sz="2400" dirty="0">
                <a:latin typeface="Times New Roman"/>
                <a:ea typeface="Calibri"/>
                <a:cs typeface="B Mitra" panose="00000400000000000000" pitchFamily="2" charset="-78"/>
              </a:rPr>
              <a:t> ارتقاء همکاری و همانگی های بین بخشی در وزارت جهاد کشاورزی با هدف پیگیری و اجرای پروژه هایی مانند  تامین و انتقال آب برای احداث باغات جدید. </a:t>
            </a:r>
            <a:endParaRPr lang="en-US" sz="2400" dirty="0">
              <a:latin typeface="Times New Roman"/>
              <a:ea typeface="Times New Roman"/>
              <a:cs typeface="B Mitra" panose="00000400000000000000" pitchFamily="2" charset="-78"/>
            </a:endParaRPr>
          </a:p>
          <a:p>
            <a:pPr marL="342900" lvl="0" indent="-342900" algn="just" rtl="1">
              <a:spcAft>
                <a:spcPts val="1000"/>
              </a:spcAft>
              <a:buFont typeface="Arial"/>
              <a:buChar char="•"/>
              <a:tabLst>
                <a:tab pos="457200" algn="l"/>
              </a:tabLst>
            </a:pPr>
            <a:r>
              <a:rPr lang="fa-IR" sz="2400" dirty="0">
                <a:latin typeface="Times New Roman"/>
                <a:ea typeface="Calibri"/>
                <a:cs typeface="B Mitra" panose="00000400000000000000" pitchFamily="2" charset="-78"/>
              </a:rPr>
              <a:t>افزایش دانش فنی کلیه بهره بردان زیتون با علم روز دنیا در خصوص انجام پروژه های اصلاحی با هدف افزایش عملکرد در واحد سطح.</a:t>
            </a:r>
            <a:endParaRPr lang="en-US" sz="2400" dirty="0">
              <a:latin typeface="Times New Roman"/>
              <a:ea typeface="Times New Roman"/>
              <a:cs typeface="B Mitra" panose="00000400000000000000" pitchFamily="2" charset="-78"/>
            </a:endParaRPr>
          </a:p>
          <a:p>
            <a:pPr marL="342900" lvl="0" indent="-342900" algn="just" rtl="1">
              <a:spcAft>
                <a:spcPts val="1000"/>
              </a:spcAft>
              <a:buFont typeface="Arial"/>
              <a:buChar char="•"/>
              <a:tabLst>
                <a:tab pos="457200" algn="l"/>
              </a:tabLst>
            </a:pPr>
            <a:r>
              <a:rPr lang="fa-IR" sz="2400" dirty="0">
                <a:latin typeface="Times New Roman"/>
                <a:ea typeface="Calibri"/>
                <a:cs typeface="B Mitra" panose="00000400000000000000" pitchFamily="2" charset="-78"/>
              </a:rPr>
              <a:t>استفاده از پتانسیل های موجود در گروه توسعه باغات در اراضی شیبدار با هدف شناسایی اراضی مستعد جهت توسعه گونه زیتون.</a:t>
            </a:r>
            <a:endParaRPr lang="en-US" sz="2400" dirty="0">
              <a:latin typeface="Times New Roman"/>
              <a:ea typeface="Times New Roman"/>
              <a:cs typeface="B Mitra" panose="00000400000000000000" pitchFamily="2" charset="-78"/>
            </a:endParaRPr>
          </a:p>
          <a:p>
            <a:pPr marL="342900" lvl="0" indent="-342900" algn="just" rtl="1">
              <a:spcAft>
                <a:spcPts val="1000"/>
              </a:spcAft>
              <a:buFont typeface="Arial"/>
              <a:buChar char="•"/>
              <a:tabLst>
                <a:tab pos="457200" algn="l"/>
              </a:tabLst>
            </a:pPr>
            <a:r>
              <a:rPr lang="fa-IR" sz="2400" dirty="0">
                <a:latin typeface="Times New Roman"/>
                <a:ea typeface="Calibri"/>
                <a:cs typeface="B Mitra" panose="00000400000000000000" pitchFamily="2" charset="-78"/>
              </a:rPr>
              <a:t>تعميم مطالعه موجود خوشه توليد و تشکل های زیتون در استانهای اصلی و ساماندهی فرایند فرآوری و بسته بندی در راستاي ارتقاء كمي و كيفي محصول.</a:t>
            </a:r>
            <a:endParaRPr lang="en-US" sz="2400" dirty="0">
              <a:latin typeface="Times New Roman"/>
              <a:ea typeface="Times New Roman"/>
              <a:cs typeface="B Mitra" panose="00000400000000000000" pitchFamily="2" charset="-78"/>
            </a:endParaRPr>
          </a:p>
          <a:p>
            <a:pPr marL="342900" lvl="0" indent="-342900" algn="just" rtl="1">
              <a:spcAft>
                <a:spcPts val="1000"/>
              </a:spcAft>
              <a:buFont typeface="Arial"/>
              <a:buChar char="•"/>
              <a:tabLst>
                <a:tab pos="457200" algn="l"/>
              </a:tabLst>
            </a:pPr>
            <a:r>
              <a:rPr lang="fa-IR" sz="2400" dirty="0">
                <a:latin typeface="Times New Roman"/>
                <a:ea typeface="Calibri"/>
                <a:cs typeface="B Mitra" panose="00000400000000000000" pitchFamily="2" charset="-78"/>
              </a:rPr>
              <a:t>تسهیل موارد مرتبط با تمدید عضویت کشور در شورای بین المللی زیتون با هدف استفاده از پتاسیل های این نهاد.</a:t>
            </a:r>
            <a:endParaRPr lang="en-US" sz="2400" dirty="0">
              <a:latin typeface="Times New Roman"/>
              <a:ea typeface="Times New Roman"/>
              <a:cs typeface="B Mitra" panose="00000400000000000000" pitchFamily="2" charset="-78"/>
            </a:endParaRPr>
          </a:p>
          <a:p>
            <a:pPr marL="342900" lvl="0" indent="-342900" algn="just" rtl="1">
              <a:spcAft>
                <a:spcPts val="1000"/>
              </a:spcAft>
              <a:buFont typeface="Arial"/>
              <a:buChar char="•"/>
              <a:tabLst>
                <a:tab pos="457200" algn="l"/>
              </a:tabLst>
            </a:pPr>
            <a:r>
              <a:rPr lang="fa-IR" sz="2400" dirty="0">
                <a:latin typeface="Times New Roman"/>
                <a:ea typeface="Calibri"/>
                <a:cs typeface="B Mitra" panose="00000400000000000000" pitchFamily="2" charset="-78"/>
              </a:rPr>
              <a:t>افزایش ضریب مکانیزاسیون. </a:t>
            </a:r>
            <a:endParaRPr lang="en-US" sz="2400" dirty="0">
              <a:effectLst/>
              <a:latin typeface="Times New Roman"/>
              <a:ea typeface="Times New Roman"/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5152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254" y="54868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C0504D">
                  <a:lumMod val="75000"/>
                </a:srgbClr>
              </a:buClr>
              <a:buFont typeface="Wingdings" pitchFamily="2" charset="2"/>
              <a:buChar char="q"/>
              <a:tabLst>
                <a:tab pos="57150" algn="l"/>
              </a:tabLst>
              <a:defRPr/>
            </a:pPr>
            <a:r>
              <a:rPr lang="fa-IR" sz="2000" b="1" kern="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B Mitra" panose="00000400000000000000" pitchFamily="2" charset="-78"/>
              </a:rPr>
              <a:t> برنامه ریزی منسجم و اجرایی برای اصلاح تاج ارقام ناسازگار کاشته شده در برخی نقاط کشور توسط عملیات پیوند سرشاخه کاری.</a:t>
            </a:r>
          </a:p>
          <a:p>
            <a:pPr algn="just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C0504D">
                  <a:lumMod val="75000"/>
                </a:srgbClr>
              </a:buClr>
              <a:buFont typeface="Wingdings" pitchFamily="2" charset="2"/>
              <a:buChar char="q"/>
              <a:tabLst>
                <a:tab pos="57150" algn="l"/>
              </a:tabLst>
              <a:defRPr/>
            </a:pPr>
            <a:r>
              <a:rPr lang="fa-IR" sz="2000" b="1" kern="0" dirty="0" smtClean="0">
                <a:solidFill>
                  <a:prstClr val="black"/>
                </a:solidFill>
                <a:latin typeface="Arial" pitchFamily="34" charset="0"/>
                <a:cs typeface="B Mitra" panose="00000400000000000000" pitchFamily="2" charset="-78"/>
              </a:rPr>
              <a:t> انجام عملیات هرس و تغذیه بصورت الگویی برای افزایش عملکرد محصول.</a:t>
            </a:r>
          </a:p>
          <a:p>
            <a:pPr algn="just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C0504D">
                  <a:lumMod val="75000"/>
                </a:srgbClr>
              </a:buClr>
              <a:buFont typeface="Wingdings" pitchFamily="2" charset="2"/>
              <a:buChar char="q"/>
              <a:tabLst>
                <a:tab pos="57150" algn="l"/>
              </a:tabLst>
              <a:defRPr/>
            </a:pPr>
            <a:r>
              <a:rPr lang="fa-IR" sz="2000" b="1" kern="0" dirty="0" smtClean="0">
                <a:solidFill>
                  <a:prstClr val="black"/>
                </a:solidFill>
                <a:latin typeface="Arial" pitchFamily="34" charset="0"/>
                <a:cs typeface="B Mitra" panose="00000400000000000000" pitchFamily="2" charset="-78"/>
              </a:rPr>
              <a:t> ساماندهی پیمانکاران انجام عملیات اصلاحی در استان ها.</a:t>
            </a:r>
          </a:p>
          <a:p>
            <a:pPr algn="just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C0504D">
                  <a:lumMod val="75000"/>
                </a:srgbClr>
              </a:buClr>
              <a:buFont typeface="Wingdings" pitchFamily="2" charset="2"/>
              <a:buChar char="q"/>
              <a:tabLst>
                <a:tab pos="57150" algn="l"/>
              </a:tabLst>
              <a:defRPr/>
            </a:pPr>
            <a:r>
              <a:rPr lang="fa-IR" sz="2000" b="1" kern="0" dirty="0" smtClean="0">
                <a:solidFill>
                  <a:prstClr val="black"/>
                </a:solidFill>
                <a:latin typeface="Arial" pitchFamily="34" charset="0"/>
                <a:cs typeface="B Mitra" panose="00000400000000000000" pitchFamily="2" charset="-78"/>
              </a:rPr>
              <a:t> تهیه، تدوین بروز رسانی سالیانه دستورالعمل های هرس، تغذیه، پیوند و ...  باغ های زیتون</a:t>
            </a:r>
          </a:p>
          <a:p>
            <a:pPr algn="just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C0504D">
                  <a:lumMod val="75000"/>
                </a:srgbClr>
              </a:buClr>
              <a:buFont typeface="Wingdings" pitchFamily="2" charset="2"/>
              <a:buChar char="q"/>
              <a:tabLst>
                <a:tab pos="57150" algn="l"/>
              </a:tabLst>
              <a:defRPr/>
            </a:pPr>
            <a:r>
              <a:rPr lang="fa-IR" sz="2000" b="1" kern="0" dirty="0" smtClean="0">
                <a:solidFill>
                  <a:prstClr val="black"/>
                </a:solidFill>
                <a:latin typeface="Arial" pitchFamily="34" charset="0"/>
                <a:cs typeface="B Mitra" panose="00000400000000000000" pitchFamily="2" charset="-78"/>
              </a:rPr>
              <a:t> برنامه ریزی برای ورود ادوات مکانیزاسیون به باغ های زیتون.</a:t>
            </a:r>
          </a:p>
          <a:p>
            <a:pPr algn="just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C0504D">
                  <a:lumMod val="75000"/>
                </a:srgbClr>
              </a:buClr>
              <a:buFont typeface="Wingdings" pitchFamily="2" charset="2"/>
              <a:buChar char="q"/>
              <a:tabLst>
                <a:tab pos="57150" algn="l"/>
              </a:tabLst>
              <a:defRPr/>
            </a:pPr>
            <a:r>
              <a:rPr lang="fa-IR" sz="2000" b="1" kern="0" dirty="0">
                <a:solidFill>
                  <a:prstClr val="black"/>
                </a:solidFill>
                <a:latin typeface="Arial" pitchFamily="34" charset="0"/>
                <a:cs typeface="B Mitra" panose="00000400000000000000" pitchFamily="2" charset="-78"/>
              </a:rPr>
              <a:t>راه اندازی مجدد کمیته فنی زیتون از متخصصین مرتبط با گونه زیتون با هدف دستیابی به اهداف طرح زیتون. </a:t>
            </a:r>
            <a:endParaRPr lang="fa-IR" sz="2000" b="1" kern="0" dirty="0" smtClean="0">
              <a:solidFill>
                <a:prstClr val="black"/>
              </a:solidFill>
              <a:latin typeface="Arial" pitchFamily="34" charset="0"/>
              <a:cs typeface="B Mitra" panose="00000400000000000000" pitchFamily="2" charset="-78"/>
            </a:endParaRPr>
          </a:p>
          <a:p>
            <a:pPr algn="just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C0504D">
                  <a:lumMod val="75000"/>
                </a:srgbClr>
              </a:buClr>
              <a:buFont typeface="Wingdings" pitchFamily="2" charset="2"/>
              <a:buChar char="q"/>
              <a:tabLst>
                <a:tab pos="57150" algn="l"/>
              </a:tabLst>
              <a:defRPr/>
            </a:pPr>
            <a:r>
              <a:rPr lang="fa-IR" sz="2000" b="1" kern="0" dirty="0" smtClean="0">
                <a:solidFill>
                  <a:prstClr val="black"/>
                </a:solidFill>
                <a:latin typeface="Arial" pitchFamily="34" charset="0"/>
                <a:cs typeface="B Mitra" panose="00000400000000000000" pitchFamily="2" charset="-78"/>
              </a:rPr>
              <a:t>تهیه، تدوین و ارسال جدول ارقام ایمد بخش به استان های زیتون خیز هدف توسعه باغات این گونه.</a:t>
            </a:r>
            <a:endParaRPr lang="en-US" sz="2000" b="1" kern="0" dirty="0">
              <a:solidFill>
                <a:prstClr val="black"/>
              </a:solidFill>
              <a:latin typeface="Arial" pitchFamily="34" charset="0"/>
              <a:cs typeface="B Mitra" panose="00000400000000000000" pitchFamily="2" charset="-78"/>
            </a:endParaRPr>
          </a:p>
          <a:p>
            <a:pPr algn="just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C0504D">
                  <a:lumMod val="75000"/>
                </a:srgbClr>
              </a:buClr>
              <a:buFont typeface="Wingdings" pitchFamily="2" charset="2"/>
              <a:buChar char="q"/>
              <a:tabLst>
                <a:tab pos="57150" algn="l"/>
              </a:tabLst>
              <a:defRPr/>
            </a:pPr>
            <a:r>
              <a:rPr lang="fa-IR" sz="2000" b="1" kern="0" dirty="0" smtClean="0">
                <a:solidFill>
                  <a:prstClr val="black"/>
                </a:solidFill>
                <a:latin typeface="Arial" pitchFamily="34" charset="0"/>
                <a:cs typeface="B Mitra" panose="00000400000000000000" pitchFamily="2" charset="-78"/>
              </a:rPr>
              <a:t> استفاده از خدمات ناظرین فنی زیتون.</a:t>
            </a:r>
          </a:p>
          <a:p>
            <a:pPr algn="just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C0504D">
                  <a:lumMod val="75000"/>
                </a:srgbClr>
              </a:buClr>
              <a:buFont typeface="Wingdings" pitchFamily="2" charset="2"/>
              <a:buChar char="q"/>
              <a:tabLst>
                <a:tab pos="57150" algn="l"/>
              </a:tabLst>
              <a:defRPr/>
            </a:pPr>
            <a:r>
              <a:rPr lang="fa-IR" sz="2000" b="1" kern="0" dirty="0" smtClean="0">
                <a:solidFill>
                  <a:prstClr val="black"/>
                </a:solidFill>
                <a:latin typeface="Arial" pitchFamily="34" charset="0"/>
                <a:cs typeface="B Mitra" panose="00000400000000000000" pitchFamily="2" charset="-78"/>
              </a:rPr>
              <a:t>برگزاری کارگاه های آموزشی با اساتید داخلی و خارجی درخصوص کلیه بهره برداران زیتون استان های زیتون خیز، با </a:t>
            </a:r>
            <a:r>
              <a:rPr lang="fa-IR" sz="2000" b="1" kern="0" dirty="0">
                <a:solidFill>
                  <a:prstClr val="black"/>
                </a:solidFill>
                <a:latin typeface="Arial" pitchFamily="34" charset="0"/>
                <a:cs typeface="B Mitra" panose="00000400000000000000" pitchFamily="2" charset="-78"/>
              </a:rPr>
              <a:t>هدف ارتقاء سطح دانش فنی ایشان</a:t>
            </a:r>
            <a:r>
              <a:rPr lang="fa-IR" sz="2000" b="1" kern="0" dirty="0" smtClean="0">
                <a:solidFill>
                  <a:prstClr val="black"/>
                </a:solidFill>
                <a:latin typeface="Arial" pitchFamily="34" charset="0"/>
                <a:cs typeface="B Mitra" panose="00000400000000000000" pitchFamily="2" charset="-78"/>
              </a:rPr>
              <a:t>.</a:t>
            </a:r>
            <a:endParaRPr lang="fa-IR" sz="2000" b="1" kern="0" dirty="0">
              <a:solidFill>
                <a:prstClr val="black"/>
              </a:solidFill>
              <a:latin typeface="Arial" pitchFamily="34" charset="0"/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6176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254" y="692696"/>
            <a:ext cx="9144000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C0504D">
                  <a:lumMod val="75000"/>
                </a:srgbClr>
              </a:buClr>
              <a:buFont typeface="Wingdings" pitchFamily="2" charset="2"/>
              <a:buChar char="q"/>
              <a:tabLst>
                <a:tab pos="57150" algn="l"/>
              </a:tabLst>
              <a:defRPr/>
            </a:pPr>
            <a:r>
              <a:rPr lang="fa-IR" sz="2400" b="1" kern="0" dirty="0" smtClean="0">
                <a:solidFill>
                  <a:prstClr val="black"/>
                </a:solidFill>
                <a:latin typeface="Arial" pitchFamily="34" charset="0"/>
                <a:cs typeface="B Mitra" panose="00000400000000000000" pitchFamily="2" charset="-78"/>
              </a:rPr>
              <a:t>به </a:t>
            </a:r>
            <a:r>
              <a:rPr lang="fa-IR" sz="2400" b="1" kern="0" dirty="0">
                <a:solidFill>
                  <a:prstClr val="black"/>
                </a:solidFill>
                <a:latin typeface="Arial" pitchFamily="34" charset="0"/>
                <a:cs typeface="B Mitra" panose="00000400000000000000" pitchFamily="2" charset="-78"/>
              </a:rPr>
              <a:t>روز رسانی استاندارد های مرتبط با </a:t>
            </a:r>
            <a:r>
              <a:rPr lang="fa-IR" sz="2400" b="1" kern="0" dirty="0" smtClean="0">
                <a:solidFill>
                  <a:prstClr val="black"/>
                </a:solidFill>
                <a:latin typeface="Arial" pitchFamily="34" charset="0"/>
                <a:cs typeface="B Mitra" panose="00000400000000000000" pitchFamily="2" charset="-78"/>
              </a:rPr>
              <a:t>کلیه محصولات زیتون.</a:t>
            </a:r>
            <a:endParaRPr lang="fa-IR" sz="2400" b="1" kern="0" dirty="0">
              <a:solidFill>
                <a:prstClr val="black"/>
              </a:solidFill>
              <a:latin typeface="Arial" pitchFamily="34" charset="0"/>
              <a:cs typeface="B Mitra" panose="00000400000000000000" pitchFamily="2" charset="-78"/>
            </a:endParaRPr>
          </a:p>
          <a:p>
            <a:pPr algn="just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C0504D">
                  <a:lumMod val="75000"/>
                </a:srgbClr>
              </a:buClr>
              <a:buFont typeface="Wingdings" pitchFamily="2" charset="2"/>
              <a:buChar char="q"/>
              <a:tabLst>
                <a:tab pos="57150" algn="l"/>
              </a:tabLst>
              <a:defRPr/>
            </a:pPr>
            <a:r>
              <a:rPr lang="fa-IR" sz="2400" b="1" kern="0" dirty="0">
                <a:solidFill>
                  <a:prstClr val="black"/>
                </a:solidFill>
                <a:latin typeface="Arial" pitchFamily="34" charset="0"/>
                <a:cs typeface="B Mitra" panose="00000400000000000000" pitchFamily="2" charset="-78"/>
              </a:rPr>
              <a:t>ارتباط </a:t>
            </a:r>
            <a:r>
              <a:rPr lang="fa-IR" sz="2400" b="1" kern="0" dirty="0" smtClean="0">
                <a:solidFill>
                  <a:prstClr val="black"/>
                </a:solidFill>
                <a:latin typeface="Arial" pitchFamily="34" charset="0"/>
                <a:cs typeface="B Mitra" panose="00000400000000000000" pitchFamily="2" charset="-78"/>
              </a:rPr>
              <a:t>مستمر </a:t>
            </a:r>
            <a:r>
              <a:rPr lang="fa-IR" sz="2400" b="1" kern="0" dirty="0">
                <a:solidFill>
                  <a:prstClr val="black"/>
                </a:solidFill>
                <a:latin typeface="Arial" pitchFamily="34" charset="0"/>
                <a:cs typeface="B Mitra" panose="00000400000000000000" pitchFamily="2" charset="-78"/>
              </a:rPr>
              <a:t>با شورای بین المللی زیتون </a:t>
            </a:r>
            <a:r>
              <a:rPr lang="fa-IR" sz="2400" b="1" kern="0" dirty="0" smtClean="0">
                <a:solidFill>
                  <a:prstClr val="black"/>
                </a:solidFill>
                <a:latin typeface="Arial" pitchFamily="34" charset="0"/>
                <a:cs typeface="B Mitra" panose="00000400000000000000" pitchFamily="2" charset="-78"/>
              </a:rPr>
              <a:t>(</a:t>
            </a:r>
            <a:r>
              <a:rPr lang="en-US" sz="2400" b="1" kern="0" dirty="0" smtClean="0">
                <a:solidFill>
                  <a:prstClr val="black"/>
                </a:solidFill>
                <a:latin typeface="Arial" pitchFamily="34" charset="0"/>
                <a:cs typeface="B Mitra" panose="00000400000000000000" pitchFamily="2" charset="-78"/>
              </a:rPr>
              <a:t>IOC</a:t>
            </a:r>
            <a:r>
              <a:rPr lang="fa-IR" sz="2400" b="1" kern="0" dirty="0" smtClean="0">
                <a:solidFill>
                  <a:prstClr val="black"/>
                </a:solidFill>
                <a:latin typeface="Arial" pitchFamily="34" charset="0"/>
                <a:cs typeface="B Mitra" panose="00000400000000000000" pitchFamily="2" charset="-78"/>
              </a:rPr>
              <a:t>) با </a:t>
            </a:r>
            <a:r>
              <a:rPr lang="fa-IR" sz="2400" b="1" kern="0" dirty="0">
                <a:solidFill>
                  <a:prstClr val="black"/>
                </a:solidFill>
                <a:latin typeface="Arial" pitchFamily="34" charset="0"/>
                <a:cs typeface="B Mitra" panose="00000400000000000000" pitchFamily="2" charset="-78"/>
              </a:rPr>
              <a:t>هدف استفاده از دانش روز دنیا در کشور های </a:t>
            </a:r>
            <a:r>
              <a:rPr lang="fa-IR" sz="2400" b="1" kern="0" dirty="0" smtClean="0">
                <a:solidFill>
                  <a:prstClr val="black"/>
                </a:solidFill>
                <a:latin typeface="Arial" pitchFamily="34" charset="0"/>
                <a:cs typeface="B Mitra" panose="00000400000000000000" pitchFamily="2" charset="-78"/>
              </a:rPr>
              <a:t>پیشرو.</a:t>
            </a:r>
            <a:endParaRPr lang="fa-IR" sz="2400" b="1" kern="0" dirty="0">
              <a:solidFill>
                <a:prstClr val="black"/>
              </a:solidFill>
              <a:latin typeface="Arial" pitchFamily="34" charset="0"/>
              <a:cs typeface="B Mitra" panose="00000400000000000000" pitchFamily="2" charset="-78"/>
            </a:endParaRPr>
          </a:p>
          <a:p>
            <a:pPr algn="just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C0504D">
                  <a:lumMod val="75000"/>
                </a:srgbClr>
              </a:buClr>
              <a:buFont typeface="Wingdings" pitchFamily="2" charset="2"/>
              <a:buChar char="q"/>
              <a:tabLst>
                <a:tab pos="57150" algn="l"/>
              </a:tabLst>
              <a:defRPr/>
            </a:pPr>
            <a:r>
              <a:rPr lang="fa-IR" sz="2400" b="1" kern="0" dirty="0">
                <a:solidFill>
                  <a:prstClr val="black"/>
                </a:solidFill>
                <a:latin typeface="Arial" pitchFamily="34" charset="0"/>
                <a:cs typeface="B Mitra" panose="00000400000000000000" pitchFamily="2" charset="-78"/>
              </a:rPr>
              <a:t>راه اندازی برنامه </a:t>
            </a:r>
            <a:r>
              <a:rPr lang="fa-IR" sz="2400" b="1" kern="0" dirty="0" smtClean="0">
                <a:solidFill>
                  <a:prstClr val="black"/>
                </a:solidFill>
                <a:latin typeface="Arial" pitchFamily="34" charset="0"/>
                <a:cs typeface="B Mitra" panose="00000400000000000000" pitchFamily="2" charset="-78"/>
              </a:rPr>
              <a:t>جامع </a:t>
            </a:r>
            <a:r>
              <a:rPr lang="fa-IR" sz="2400" b="1" kern="0" dirty="0">
                <a:solidFill>
                  <a:prstClr val="black"/>
                </a:solidFill>
                <a:latin typeface="Arial" pitchFamily="34" charset="0"/>
                <a:cs typeface="B Mitra" panose="00000400000000000000" pitchFamily="2" charset="-78"/>
              </a:rPr>
              <a:t>آکرودیته شدن آزمایشگاه های مبنا با هدف کیفیت سنجی روغن های زیتون تولیدی و واردتی بر اساس لزوم لحاظ تست </a:t>
            </a:r>
            <a:r>
              <a:rPr lang="fa-IR" sz="2400" b="1" kern="0" dirty="0" smtClean="0">
                <a:solidFill>
                  <a:prstClr val="black"/>
                </a:solidFill>
                <a:latin typeface="Arial" pitchFamily="34" charset="0"/>
                <a:cs typeface="B Mitra" panose="00000400000000000000" pitchFamily="2" charset="-78"/>
              </a:rPr>
              <a:t>ارزیابی حسی روغن (ارگانولپتک).</a:t>
            </a:r>
          </a:p>
          <a:p>
            <a:pPr algn="just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C0504D">
                  <a:lumMod val="75000"/>
                </a:srgbClr>
              </a:buClr>
              <a:buFont typeface="Wingdings" pitchFamily="2" charset="2"/>
              <a:buChar char="q"/>
              <a:tabLst>
                <a:tab pos="57150" algn="l"/>
              </a:tabLst>
              <a:defRPr/>
            </a:pPr>
            <a:r>
              <a:rPr lang="fa-IR" sz="2400" b="1" kern="0" dirty="0" smtClean="0">
                <a:solidFill>
                  <a:prstClr val="black"/>
                </a:solidFill>
                <a:latin typeface="Arial" pitchFamily="34" charset="0"/>
                <a:cs typeface="B Mitra" panose="00000400000000000000" pitchFamily="2" charset="-78"/>
              </a:rPr>
              <a:t>تلاش در خصوص افزایش دسته محصولات حاصله از میوه زیتون.</a:t>
            </a:r>
          </a:p>
          <a:p>
            <a:pPr algn="just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C0504D">
                  <a:lumMod val="75000"/>
                </a:srgbClr>
              </a:buClr>
              <a:buFont typeface="Wingdings" pitchFamily="2" charset="2"/>
              <a:buChar char="q"/>
              <a:tabLst>
                <a:tab pos="57150" algn="l"/>
              </a:tabLst>
              <a:defRPr/>
            </a:pPr>
            <a:r>
              <a:rPr lang="fa-IR" sz="2400" b="1" kern="0" dirty="0" smtClean="0">
                <a:solidFill>
                  <a:prstClr val="black"/>
                </a:solidFill>
                <a:latin typeface="Arial" pitchFamily="34" charset="0"/>
                <a:cs typeface="B Mitra" panose="00000400000000000000" pitchFamily="2" charset="-78"/>
              </a:rPr>
              <a:t>افزایش سطوح تحت پوشش بیمه محصول زیتون.</a:t>
            </a:r>
          </a:p>
          <a:p>
            <a:pPr algn="just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C0504D">
                  <a:lumMod val="75000"/>
                </a:srgbClr>
              </a:buClr>
              <a:buFont typeface="Wingdings" pitchFamily="2" charset="2"/>
              <a:buChar char="q"/>
              <a:tabLst>
                <a:tab pos="57150" algn="l"/>
              </a:tabLst>
              <a:defRPr/>
            </a:pPr>
            <a:r>
              <a:rPr lang="fa-IR" sz="2400" b="1" kern="0" dirty="0" smtClean="0">
                <a:solidFill>
                  <a:prstClr val="black"/>
                </a:solidFill>
                <a:latin typeface="Arial" pitchFamily="34" charset="0"/>
                <a:cs typeface="B Mitra" panose="00000400000000000000" pitchFamily="2" charset="-78"/>
              </a:rPr>
              <a:t>راه اندازی کانون 5+ تن د ر هکتار در استان های زیتون خیز با هدف افزایش استفاده از دانش و تجربیات این گونه افراد در رابطه با سایر تولید کنندگان زیتون.</a:t>
            </a:r>
          </a:p>
        </p:txBody>
      </p:sp>
    </p:spTree>
    <p:extLst>
      <p:ext uri="{BB962C8B-B14F-4D97-AF65-F5344CB8AC3E}">
        <p14:creationId xmlns:p14="http://schemas.microsoft.com/office/powerpoint/2010/main" val="238465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07504" y="960404"/>
            <a:ext cx="8928992" cy="464742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 rtl="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a-IR" sz="2800" b="1" dirty="0">
                <a:solidFill>
                  <a:prstClr val="black"/>
                </a:solidFill>
                <a:latin typeface="Arial" charset="0"/>
                <a:cs typeface="B Mitra" panose="00000400000000000000" pitchFamily="2" charset="-78"/>
              </a:rPr>
              <a:t>در حال حاضر عملکرد باغات بارور زیتون حدود 2 تن در هکتار </a:t>
            </a:r>
            <a:r>
              <a:rPr lang="fa-IR" sz="2800" b="1" dirty="0" smtClean="0">
                <a:solidFill>
                  <a:prstClr val="black"/>
                </a:solidFill>
                <a:latin typeface="Arial" charset="0"/>
                <a:cs typeface="B Mitra" panose="00000400000000000000" pitchFamily="2" charset="-78"/>
              </a:rPr>
              <a:t>است. </a:t>
            </a:r>
            <a:r>
              <a:rPr lang="fa-IR" sz="2800" b="1" dirty="0">
                <a:solidFill>
                  <a:prstClr val="black"/>
                </a:solidFill>
                <a:latin typeface="Arial" charset="0"/>
                <a:cs typeface="B Mitra" panose="00000400000000000000" pitchFamily="2" charset="-78"/>
              </a:rPr>
              <a:t>هدف از اصلاح </a:t>
            </a:r>
            <a:r>
              <a:rPr lang="fa-IR" sz="2800" b="1" dirty="0" smtClean="0">
                <a:solidFill>
                  <a:prstClr val="black"/>
                </a:solidFill>
                <a:latin typeface="Arial" charset="0"/>
                <a:cs typeface="B Mitra" panose="00000400000000000000" pitchFamily="2" charset="-78"/>
              </a:rPr>
              <a:t>باغ های </a:t>
            </a:r>
            <a:r>
              <a:rPr lang="fa-IR" sz="2800" b="1" dirty="0">
                <a:solidFill>
                  <a:prstClr val="black"/>
                </a:solidFill>
                <a:latin typeface="Arial" charset="0"/>
                <a:cs typeface="B Mitra" panose="00000400000000000000" pitchFamily="2" charset="-78"/>
              </a:rPr>
              <a:t>زیتون افزایش عملکرد </a:t>
            </a:r>
            <a:r>
              <a:rPr lang="fa-IR" sz="2800" b="1" dirty="0" smtClean="0">
                <a:solidFill>
                  <a:prstClr val="black"/>
                </a:solidFill>
                <a:latin typeface="Arial" charset="0"/>
                <a:cs typeface="B Mitra" panose="00000400000000000000" pitchFamily="2" charset="-78"/>
              </a:rPr>
              <a:t>در واحد سطح </a:t>
            </a:r>
            <a:r>
              <a:rPr lang="fa-IR" sz="2800" b="1" dirty="0">
                <a:solidFill>
                  <a:prstClr val="black"/>
                </a:solidFill>
                <a:latin typeface="Arial" charset="0"/>
                <a:cs typeface="B Mitra" panose="00000400000000000000" pitchFamily="2" charset="-78"/>
              </a:rPr>
              <a:t>می باشد. </a:t>
            </a:r>
            <a:endParaRPr lang="fa-IR" sz="2800" b="1" dirty="0" smtClean="0">
              <a:solidFill>
                <a:prstClr val="black"/>
              </a:solidFill>
              <a:latin typeface="Arial" charset="0"/>
              <a:cs typeface="B Mitra" panose="00000400000000000000" pitchFamily="2" charset="-78"/>
            </a:endParaRPr>
          </a:p>
          <a:p>
            <a:pPr algn="just" rtl="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a-IR" sz="2800" b="1" dirty="0" smtClean="0">
                <a:solidFill>
                  <a:prstClr val="black"/>
                </a:solidFill>
                <a:latin typeface="Arial" charset="0"/>
                <a:cs typeface="B Mitra" panose="00000400000000000000" pitchFamily="2" charset="-78"/>
              </a:rPr>
              <a:t>زیر پروژه های عملیات اصلاح</a:t>
            </a:r>
            <a:endParaRPr lang="fa-IR" sz="2400" dirty="0">
              <a:solidFill>
                <a:prstClr val="black"/>
              </a:solidFill>
              <a:latin typeface="Arial" charset="0"/>
              <a:cs typeface="B Mitra" panose="00000400000000000000" pitchFamily="2" charset="-78"/>
            </a:endParaRPr>
          </a:p>
          <a:p>
            <a:pPr algn="just" rtl="1" fontAlgn="base">
              <a:spcBef>
                <a:spcPct val="0"/>
              </a:spcBef>
              <a:spcAft>
                <a:spcPct val="0"/>
              </a:spcAft>
              <a:buClr>
                <a:srgbClr val="FF3399"/>
              </a:buClr>
              <a:buFont typeface="Wingdings" pitchFamily="2" charset="2"/>
              <a:buChar char="q"/>
              <a:defRPr/>
            </a:pPr>
            <a:r>
              <a:rPr lang="ar-SA" sz="2800" dirty="0">
                <a:solidFill>
                  <a:prstClr val="black"/>
                </a:solidFill>
                <a:latin typeface="Arial" charset="0"/>
                <a:cs typeface="B Mitra" panose="00000400000000000000" pitchFamily="2" charset="-78"/>
              </a:rPr>
              <a:t> </a:t>
            </a:r>
            <a:r>
              <a:rPr lang="ar-SA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Mitra" panose="00000400000000000000" pitchFamily="2" charset="-78"/>
              </a:rPr>
              <a:t>هرس</a:t>
            </a:r>
            <a:r>
              <a:rPr lang="fa-IR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Mitra" panose="00000400000000000000" pitchFamily="2" charset="-78"/>
              </a:rPr>
              <a:t> شامل هرس فرم </a:t>
            </a:r>
            <a:r>
              <a:rPr lang="fa-IR" sz="2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Mitra" panose="00000400000000000000" pitchFamily="2" charset="-78"/>
              </a:rPr>
              <a:t>دهی، باردهی، بازجوان سازی، سبز و ...</a:t>
            </a:r>
            <a:endParaRPr lang="fa-IR" sz="2800" b="1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B Mitra" panose="00000400000000000000" pitchFamily="2" charset="-78"/>
            </a:endParaRPr>
          </a:p>
          <a:p>
            <a:pPr algn="just" rtl="1" fontAlgn="base">
              <a:spcBef>
                <a:spcPct val="0"/>
              </a:spcBef>
              <a:spcAft>
                <a:spcPct val="0"/>
              </a:spcAft>
              <a:buClr>
                <a:srgbClr val="FF3399"/>
              </a:buClr>
              <a:buFont typeface="Wingdings" pitchFamily="2" charset="2"/>
              <a:buChar char="q"/>
              <a:defRPr/>
            </a:pPr>
            <a:r>
              <a:rPr lang="fa-IR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Mitra" panose="00000400000000000000" pitchFamily="2" charset="-78"/>
              </a:rPr>
              <a:t>مديريت </a:t>
            </a:r>
            <a:r>
              <a:rPr lang="ar-SA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Mitra" panose="00000400000000000000" pitchFamily="2" charset="-78"/>
              </a:rPr>
              <a:t>تغذيه</a:t>
            </a:r>
            <a:r>
              <a:rPr lang="fa-IR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Mitra" panose="00000400000000000000" pitchFamily="2" charset="-78"/>
              </a:rPr>
              <a:t> باغ بر اساس آزمون خاک و </a:t>
            </a:r>
            <a:r>
              <a:rPr lang="fa-IR" sz="2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Mitra" panose="00000400000000000000" pitchFamily="2" charset="-78"/>
              </a:rPr>
              <a:t>برگ.</a:t>
            </a:r>
            <a:endParaRPr lang="fa-IR" sz="2800" b="1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B Mitra" panose="00000400000000000000" pitchFamily="2" charset="-78"/>
            </a:endParaRPr>
          </a:p>
          <a:p>
            <a:pPr algn="just" rtl="1" fontAlgn="base">
              <a:spcBef>
                <a:spcPct val="0"/>
              </a:spcBef>
              <a:spcAft>
                <a:spcPct val="0"/>
              </a:spcAft>
              <a:buClr>
                <a:srgbClr val="FF3399"/>
              </a:buClr>
              <a:buFont typeface="Wingdings" pitchFamily="2" charset="2"/>
              <a:buChar char="q"/>
              <a:defRPr/>
            </a:pPr>
            <a:r>
              <a:rPr lang="ar-SA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Mitra" panose="00000400000000000000" pitchFamily="2" charset="-78"/>
              </a:rPr>
              <a:t>پيوند </a:t>
            </a:r>
            <a:r>
              <a:rPr lang="fa-IR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Mitra" panose="00000400000000000000" pitchFamily="2" charset="-78"/>
              </a:rPr>
              <a:t>(سرشاخه كاري)</a:t>
            </a:r>
            <a:r>
              <a:rPr lang="en-US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Mitra" panose="00000400000000000000" pitchFamily="2" charset="-78"/>
              </a:rPr>
              <a:t> </a:t>
            </a:r>
            <a:r>
              <a:rPr lang="fa-IR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Mitra" panose="00000400000000000000" pitchFamily="2" charset="-78"/>
              </a:rPr>
              <a:t>در باغات دارای عدم باردهی مطلوب </a:t>
            </a:r>
            <a:r>
              <a:rPr lang="fa-IR" sz="2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Mitra" panose="00000400000000000000" pitchFamily="2" charset="-78"/>
              </a:rPr>
              <a:t>اقتصادی. </a:t>
            </a:r>
            <a:endParaRPr lang="en-US" sz="2800" b="1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B Mitra" panose="00000400000000000000" pitchFamily="2" charset="-78"/>
            </a:endParaRPr>
          </a:p>
          <a:p>
            <a:pPr algn="just" rtl="1" fontAlgn="base">
              <a:spcBef>
                <a:spcPct val="0"/>
              </a:spcBef>
              <a:spcAft>
                <a:spcPct val="0"/>
              </a:spcAft>
              <a:buClr>
                <a:srgbClr val="FF3399"/>
              </a:buClr>
              <a:buFont typeface="Wingdings" pitchFamily="2" charset="2"/>
              <a:buChar char="q"/>
              <a:defRPr/>
            </a:pPr>
            <a:r>
              <a:rPr lang="fa-IR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Mitra" panose="00000400000000000000" pitchFamily="2" charset="-78"/>
              </a:rPr>
              <a:t>آزمون خاک و برگ جهت اجرای برنامه اصلاحی تغذیه باغات </a:t>
            </a:r>
            <a:r>
              <a:rPr lang="fa-IR" sz="2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Mitra" panose="00000400000000000000" pitchFamily="2" charset="-78"/>
              </a:rPr>
              <a:t>زیتون. </a:t>
            </a:r>
            <a:endParaRPr lang="fa-IR" sz="2800" b="1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B Mitra" panose="00000400000000000000" pitchFamily="2" charset="-78"/>
            </a:endParaRPr>
          </a:p>
          <a:p>
            <a:pPr algn="just" rtl="1" fontAlgn="base">
              <a:spcBef>
                <a:spcPct val="0"/>
              </a:spcBef>
              <a:spcAft>
                <a:spcPct val="0"/>
              </a:spcAft>
              <a:buClr>
                <a:srgbClr val="FF3399"/>
              </a:buClr>
              <a:buFont typeface="Wingdings" pitchFamily="2" charset="2"/>
              <a:buChar char="q"/>
              <a:defRPr/>
            </a:pPr>
            <a:r>
              <a:rPr lang="fa-IR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Mitra" panose="00000400000000000000" pitchFamily="2" charset="-78"/>
              </a:rPr>
              <a:t>مبارزه با آفات و بیمارهای درختان زیتون از جمله مگس میوه </a:t>
            </a:r>
            <a:r>
              <a:rPr lang="fa-IR" sz="2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B Mitra" panose="00000400000000000000" pitchFamily="2" charset="-78"/>
              </a:rPr>
              <a:t>زیتون.</a:t>
            </a:r>
            <a:endParaRPr lang="fa-IR" sz="2800" b="1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B Mitra" panose="00000400000000000000" pitchFamily="2" charset="-78"/>
            </a:endParaRPr>
          </a:p>
          <a:p>
            <a:pPr algn="just" rtl="1" fontAlgn="base">
              <a:spcBef>
                <a:spcPct val="0"/>
              </a:spcBef>
              <a:spcAft>
                <a:spcPct val="0"/>
              </a:spcAft>
              <a:buClr>
                <a:srgbClr val="FF3399"/>
              </a:buClr>
              <a:defRPr/>
            </a:pPr>
            <a:endParaRPr lang="en-US" sz="2400" b="1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B Titr" panose="00000700000000000000" pitchFamily="2" charset="-78"/>
            </a:endParaRPr>
          </a:p>
          <a:p>
            <a:pPr algn="just" rtl="1" fontAlgn="base">
              <a:spcBef>
                <a:spcPct val="0"/>
              </a:spcBef>
              <a:spcAft>
                <a:spcPct val="0"/>
              </a:spcAft>
              <a:buClr>
                <a:srgbClr val="FF3399"/>
              </a:buClr>
              <a:buFont typeface="Wingdings" pitchFamily="2" charset="2"/>
              <a:buChar char="q"/>
              <a:defRPr/>
            </a:pPr>
            <a:endParaRPr lang="fa-IR" sz="2400" b="1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B Titr" panose="00000700000000000000" pitchFamily="2" charset="-78"/>
            </a:endParaRPr>
          </a:p>
          <a:p>
            <a:pPr algn="just" rtl="1" fontAlgn="base">
              <a:spcBef>
                <a:spcPct val="0"/>
              </a:spcBef>
              <a:spcAft>
                <a:spcPct val="0"/>
              </a:spcAft>
              <a:buClr>
                <a:srgbClr val="FF3399"/>
              </a:buClr>
              <a:buFont typeface="Wingdings" pitchFamily="2" charset="2"/>
              <a:buChar char="q"/>
              <a:defRPr/>
            </a:pPr>
            <a:endParaRPr lang="fa-IR" sz="2400" b="1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3171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18864" y="20608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a-IR" b="1" dirty="0" smtClean="0">
                <a:cs typeface="B Titr" panose="00000700000000000000" pitchFamily="2" charset="-78"/>
              </a:rPr>
              <a:t>پروژه های اصلاح، توسعه و تولید سال 1396 طرح زیتون</a:t>
            </a:r>
            <a:endParaRPr lang="en-US" b="1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5065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259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261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1715006"/>
              </p:ext>
            </p:extLst>
          </p:nvPr>
        </p:nvGraphicFramePr>
        <p:xfrm>
          <a:off x="0" y="1"/>
          <a:ext cx="9022847" cy="6761799"/>
        </p:xfrm>
        <a:graphic>
          <a:graphicData uri="http://schemas.openxmlformats.org/drawingml/2006/table">
            <a:tbl>
              <a:tblPr rtl="1"/>
              <a:tblGrid>
                <a:gridCol w="588767"/>
                <a:gridCol w="1368882"/>
                <a:gridCol w="1177533"/>
                <a:gridCol w="1177533"/>
                <a:gridCol w="1177533"/>
                <a:gridCol w="1177533"/>
                <a:gridCol w="1177533"/>
                <a:gridCol w="1177533"/>
              </a:tblGrid>
              <a:tr h="372476">
                <a:tc gridSpan="8">
                  <a:txBody>
                    <a:bodyPr/>
                    <a:lstStyle/>
                    <a:p>
                      <a:pPr algn="ctr" rtl="1" fontAlgn="ctr"/>
                      <a:r>
                        <a:rPr lang="fa-I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میزان تولید میوه زیتون و فرآورده های آن در سال 96 در کشور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6398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رديف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نام استان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میزان تولید میوه (تن)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درصد برداشت میوه کنسروی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درصد برداشت میوه روغنی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متوسط درصد استحصال روغن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میزان روغن استحصال (تن)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میزان کنسرو تولیدی (تن)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5123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اردبيل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179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57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43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14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11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102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5123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2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اصفهان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710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60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40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14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40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426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5123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3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ايلام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1050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85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15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12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19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893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5123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4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بوشهر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53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66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34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2.5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3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35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5123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5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تهران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615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85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15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15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14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522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5123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6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جيرفت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3481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70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30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20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209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2437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5123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7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خراسان (جنوبی)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124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30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70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13.4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12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37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5123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8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رضوی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15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100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15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5123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9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شمالی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51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65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35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16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3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33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5123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10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خوزستان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1709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65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35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17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102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1111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5123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11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زنجان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20000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70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30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15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900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14000</a:t>
                      </a:r>
                    </a:p>
                  </a:txBody>
                  <a:tcPr marL="5091" marR="5091" marT="509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5123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12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سمنان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4100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40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60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17.5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431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1640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5123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13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سيستان و بلوچستان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280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18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82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15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34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50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5123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14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فارس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19300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65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35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17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1148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12545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5123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15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قزوين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18500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70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30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20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1110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12950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5123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16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قم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27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30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70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14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3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8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5123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17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كرمان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300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60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40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15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18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180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5123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18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كرمانشاه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2523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96.5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3.5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11.9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11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2435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5123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19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كهگيلويه و بوير احمد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450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65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35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13.5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21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293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5123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20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گلستان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500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100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500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5123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21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گيلان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15650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70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30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19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892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10955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5123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22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لرستان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1197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37.6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62.4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10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75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450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5123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23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مازندران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236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65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35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15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12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153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5123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24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مركزي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10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90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10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12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0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9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5123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25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هرمزگان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70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50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50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14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5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35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446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26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يزد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1804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67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33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10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60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1209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5123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fa-IR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جمع کل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92934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68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32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17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5131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63023</a:t>
                      </a:r>
                    </a:p>
                  </a:txBody>
                  <a:tcPr marL="5091" marR="5091" marT="50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586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2472</Words>
  <Application>Microsoft Office PowerPoint</Application>
  <PresentationFormat>On-screen Show (4:3)</PresentationFormat>
  <Paragraphs>841</Paragraphs>
  <Slides>29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اهمیت پروژه اصلاح باغات زیتون</vt:lpstr>
      <vt:lpstr>با توجه به اینکه مهمترین سیاست و برنامه اجرایی دفتر طرح زیتون از سال 91 افزایش عملکرد در واحد سطح باغات و اقتصادی نمودن این باغ ها بوده، لذا با این رویکرد برنامه ریزی لازم در خصوص تجهیز نیروی فنی و کارشناسی و متمرکز نمودن کلیه ابزارها و اعتبارات در این بخش و سایر بخش ها به شرح زیر انجام شده است.  </vt:lpstr>
      <vt:lpstr>PowerPoint Presentation</vt:lpstr>
      <vt:lpstr>PowerPoint Presentation</vt:lpstr>
      <vt:lpstr>PowerPoint Presentation</vt:lpstr>
      <vt:lpstr>پروژه های اصلاح، توسعه و تولید سال 1396 طرح زیتون</vt:lpstr>
      <vt:lpstr>PowerPoint Presentation</vt:lpstr>
      <vt:lpstr>PowerPoint Presentation</vt:lpstr>
      <vt:lpstr>PowerPoint Presentation</vt:lpstr>
      <vt:lpstr>گزارش 12 ماهه سامانه نیپا سال 1396 طرح توسعه و اصلاح باغ های زیتون (اقتصاد مقاومتی) </vt:lpstr>
      <vt:lpstr> اهداف کمی برنامه</vt:lpstr>
      <vt:lpstr> اهداف کیفی برنامه</vt:lpstr>
      <vt:lpstr>نتایج و دستاوردهای اجرای برنامه</vt:lpstr>
      <vt:lpstr>پروژه های اصلاح و توسعه سال 1397 طرح زیتون</vt:lpstr>
      <vt:lpstr>PowerPoint Presentation</vt:lpstr>
      <vt:lpstr>PowerPoint Presentation</vt:lpstr>
      <vt:lpstr>برنامه ششم توسعه(1400-1396)</vt:lpstr>
      <vt:lpstr>اهداف کمی</vt:lpstr>
      <vt:lpstr>PowerPoint Presentation</vt:lpstr>
      <vt:lpstr>ملزومات</vt:lpstr>
      <vt:lpstr>چشم انداز بلند مدت برنامه ششم توسعه </vt:lpstr>
      <vt:lpstr>اهداف کلان </vt:lpstr>
      <vt:lpstr>راهبردها</vt:lpstr>
      <vt:lpstr>سیاست ها </vt:lpstr>
      <vt:lpstr>سیاست ها </vt:lpstr>
      <vt:lpstr>  </vt:lpstr>
      <vt:lpstr>اصلاح باغات زیتون برنامه ششم توسعه(1400-1396)</vt:lpstr>
      <vt:lpstr>اهداف کیفی</vt:lpstr>
      <vt:lpstr>اقدامات  پیش بینی شده در طول برنامه ششم توسعه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اهمیت پروژه اصلاح باغات زیتون</dc:title>
  <dc:creator>zeytoon</dc:creator>
  <cp:lastModifiedBy>zeytoon</cp:lastModifiedBy>
  <cp:revision>3</cp:revision>
  <dcterms:created xsi:type="dcterms:W3CDTF">2018-09-18T05:46:04Z</dcterms:created>
  <dcterms:modified xsi:type="dcterms:W3CDTF">2018-09-18T05:56:51Z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