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4EB516-7271-4FE0-A960-AF6078F20765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725659-96D2-4261-88E8-69F1203A9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257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E26AE-690C-428F-BB9E-3991EC2C178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999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E26AE-690C-428F-BB9E-3991EC2C1783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999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E26AE-690C-428F-BB9E-3991EC2C178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289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E26AE-690C-428F-BB9E-3991EC2C1783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84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E26AE-690C-428F-BB9E-3991EC2C1783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30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E26AE-690C-428F-BB9E-3991EC2C1783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414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E26AE-690C-428F-BB9E-3991EC2C1783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189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E26AE-690C-428F-BB9E-3991EC2C1783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203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6526-6EE6-47B3-BF75-C8B5942D80E1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95844-C749-4434-8613-00E1308E3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85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6526-6EE6-47B3-BF75-C8B5942D80E1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95844-C749-4434-8613-00E1308E3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279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6526-6EE6-47B3-BF75-C8B5942D80E1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95844-C749-4434-8613-00E1308E3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586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6526-6EE6-47B3-BF75-C8B5942D80E1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95844-C749-4434-8613-00E1308E3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768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6526-6EE6-47B3-BF75-C8B5942D80E1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95844-C749-4434-8613-00E1308E3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17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6526-6EE6-47B3-BF75-C8B5942D80E1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95844-C749-4434-8613-00E1308E3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397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6526-6EE6-47B3-BF75-C8B5942D80E1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95844-C749-4434-8613-00E1308E3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10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6526-6EE6-47B3-BF75-C8B5942D80E1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95844-C749-4434-8613-00E1308E3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734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6526-6EE6-47B3-BF75-C8B5942D80E1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95844-C749-4434-8613-00E1308E3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31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6526-6EE6-47B3-BF75-C8B5942D80E1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95844-C749-4434-8613-00E1308E3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53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6526-6EE6-47B3-BF75-C8B5942D80E1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95844-C749-4434-8613-00E1308E3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93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5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B6526-6EE6-47B3-BF75-C8B5942D80E1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95844-C749-4434-8613-00E1308E3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6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tiff"/><Relationship Id="rId4" Type="http://schemas.openxmlformats.org/officeDocument/2006/relationships/image" Target="../media/image14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rtl="1"/>
            <a:r>
              <a:rPr lang="fa-IR" b="1" dirty="0" smtClean="0">
                <a:cs typeface="B Titr" panose="00000700000000000000" pitchFamily="2" charset="-78"/>
              </a:rPr>
              <a:t>ارقام زیتون ایرانی و خارجی</a:t>
            </a:r>
            <a:endParaRPr lang="en-US" b="1" dirty="0">
              <a:cs typeface="B Titr" panose="00000700000000000000" pitchFamily="2" charset="-78"/>
            </a:endParaRPr>
          </a:p>
        </p:txBody>
      </p:sp>
      <p:pic>
        <p:nvPicPr>
          <p:cNvPr id="16388" name="Picture 4" descr="E:\نیکفر\nikfar\officially\کپی بهمن ماه\Dr.zeinanloo\تصاویر ژنوتیپها\فیشمی رودبار\PA173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933056"/>
            <a:ext cx="2808311" cy="230425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نیکفر\nikfar\officially\کپی بهمن ماه\Dr.zeinanloo\تصاویر ژنوتیپها\زرد\PA1731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59650"/>
            <a:ext cx="3672408" cy="237626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s.nikfar\Desktop\ابطحي\کراتینا\PA3118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940756"/>
            <a:ext cx="2376263" cy="230425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onservolia2 7meh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204" y="1340768"/>
            <a:ext cx="3776229" cy="23762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933057"/>
            <a:ext cx="2304257" cy="230425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73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sz="4800" b="1" dirty="0">
                <a:cs typeface="B Titr" panose="00000700000000000000" pitchFamily="2" charset="-78"/>
              </a:rPr>
              <a:t>ارقام متحمل به سرما</a:t>
            </a:r>
            <a:endParaRPr lang="en-US" sz="4800" b="1" dirty="0">
              <a:cs typeface="B Titr" panose="00000700000000000000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43608" y="1340768"/>
            <a:ext cx="3452192" cy="5040560"/>
          </a:xfrm>
        </p:spPr>
        <p:txBody>
          <a:bodyPr>
            <a:noAutofit/>
          </a:bodyPr>
          <a:lstStyle/>
          <a:p>
            <a:pPr algn="r" rtl="1"/>
            <a:r>
              <a:rPr lang="fa-IR" sz="40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ارقام خارجی</a:t>
            </a:r>
          </a:p>
          <a:p>
            <a:pPr algn="r" rtl="1"/>
            <a:r>
              <a:rPr lang="fa-IR" sz="4000" b="1" dirty="0" smtClean="0">
                <a:solidFill>
                  <a:srgbClr val="FFFF00"/>
                </a:solidFill>
                <a:cs typeface="B Mitra" panose="00000400000000000000" pitchFamily="2" charset="-78"/>
              </a:rPr>
              <a:t>سویلانا</a:t>
            </a:r>
            <a:endParaRPr lang="fa-IR" sz="4000" b="1" dirty="0">
              <a:solidFill>
                <a:srgbClr val="FFFF00"/>
              </a:solidFill>
              <a:cs typeface="B Mitra" panose="00000400000000000000" pitchFamily="2" charset="-78"/>
            </a:endParaRPr>
          </a:p>
          <a:p>
            <a:pPr algn="r" rtl="1"/>
            <a:r>
              <a:rPr lang="fa-IR" sz="4000" b="1" dirty="0">
                <a:solidFill>
                  <a:srgbClr val="FFFF00"/>
                </a:solidFill>
                <a:cs typeface="B Mitra" panose="00000400000000000000" pitchFamily="2" charset="-78"/>
              </a:rPr>
              <a:t>آمیگدالیفولیا</a:t>
            </a:r>
          </a:p>
          <a:p>
            <a:pPr algn="r" rtl="1"/>
            <a:r>
              <a:rPr lang="fa-IR" sz="4000" b="1" dirty="0">
                <a:solidFill>
                  <a:srgbClr val="FFFF00"/>
                </a:solidFill>
                <a:cs typeface="B Mitra" panose="00000400000000000000" pitchFamily="2" charset="-78"/>
              </a:rPr>
              <a:t>مانزانیلا</a:t>
            </a:r>
          </a:p>
          <a:p>
            <a:pPr algn="r" rtl="1"/>
            <a:r>
              <a:rPr lang="fa-IR" sz="4000" b="1" dirty="0">
                <a:solidFill>
                  <a:srgbClr val="FFFF00"/>
                </a:solidFill>
                <a:cs typeface="B Mitra" panose="00000400000000000000" pitchFamily="2" charset="-78"/>
              </a:rPr>
              <a:t>آربکین</a:t>
            </a:r>
          </a:p>
          <a:p>
            <a:pPr algn="r" rtl="1"/>
            <a:r>
              <a:rPr lang="fa-IR" sz="4000" b="1" dirty="0">
                <a:solidFill>
                  <a:srgbClr val="FFFF00"/>
                </a:solidFill>
                <a:cs typeface="B Mitra" panose="00000400000000000000" pitchFamily="2" charset="-78"/>
              </a:rPr>
              <a:t>کنسروالیا</a:t>
            </a:r>
          </a:p>
          <a:p>
            <a:pPr algn="r" rtl="1"/>
            <a:r>
              <a:rPr lang="fa-IR" sz="4000" b="1" dirty="0">
                <a:solidFill>
                  <a:srgbClr val="FFFF00"/>
                </a:solidFill>
                <a:cs typeface="B Mitra" panose="00000400000000000000" pitchFamily="2" charset="-78"/>
              </a:rPr>
              <a:t>کراتینا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921696" y="1556792"/>
            <a:ext cx="3178696" cy="4598792"/>
          </a:xfrm>
        </p:spPr>
        <p:txBody>
          <a:bodyPr>
            <a:noAutofit/>
          </a:bodyPr>
          <a:lstStyle/>
          <a:p>
            <a:pPr algn="r" rtl="1"/>
            <a:r>
              <a:rPr lang="fa-IR" sz="40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ارقام ایرانی </a:t>
            </a:r>
            <a:endParaRPr lang="en-US" sz="4000" b="1" dirty="0" smtClean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r" rtl="1"/>
            <a:r>
              <a:rPr lang="fa-IR" sz="4000" b="1" dirty="0" smtClean="0">
                <a:solidFill>
                  <a:srgbClr val="FFFF00"/>
                </a:solidFill>
                <a:cs typeface="B Mitra" panose="00000400000000000000" pitchFamily="2" charset="-78"/>
              </a:rPr>
              <a:t>فیشمی</a:t>
            </a:r>
            <a:endParaRPr lang="fa-IR" sz="4000" b="1" dirty="0">
              <a:solidFill>
                <a:srgbClr val="FFFF00"/>
              </a:solidFill>
              <a:cs typeface="B Mitra" panose="00000400000000000000" pitchFamily="2" charset="-78"/>
            </a:endParaRPr>
          </a:p>
          <a:p>
            <a:pPr algn="r" rtl="1"/>
            <a:r>
              <a:rPr lang="fa-IR" sz="4000" b="1" dirty="0">
                <a:solidFill>
                  <a:srgbClr val="FFFF00"/>
                </a:solidFill>
                <a:cs typeface="B Mitra" panose="00000400000000000000" pitchFamily="2" charset="-78"/>
              </a:rPr>
              <a:t>زرد</a:t>
            </a:r>
          </a:p>
          <a:p>
            <a:pPr algn="r" rtl="1"/>
            <a:r>
              <a:rPr lang="fa-IR" sz="4000" b="1" dirty="0">
                <a:solidFill>
                  <a:srgbClr val="FFFF00"/>
                </a:solidFill>
                <a:cs typeface="B Mitra" panose="00000400000000000000" pitchFamily="2" charset="-78"/>
              </a:rPr>
              <a:t>روغنی</a:t>
            </a:r>
          </a:p>
          <a:p>
            <a:pPr algn="r" rtl="1"/>
            <a:r>
              <a:rPr lang="fa-IR" sz="4000" b="1" dirty="0">
                <a:solidFill>
                  <a:srgbClr val="FFFF00"/>
                </a:solidFill>
                <a:cs typeface="B Mitra" panose="00000400000000000000" pitchFamily="2" charset="-78"/>
              </a:rPr>
              <a:t>ماری</a:t>
            </a:r>
            <a:r>
              <a:rPr lang="fa-IR" sz="4000" b="1" dirty="0">
                <a:solidFill>
                  <a:schemeClr val="bg1"/>
                </a:solidFill>
                <a:cs typeface="B Mitra" panose="00000400000000000000" pitchFamily="2" charset="-78"/>
              </a:rPr>
              <a:t> </a:t>
            </a:r>
            <a:endParaRPr lang="en-US" sz="4000" b="1" dirty="0">
              <a:solidFill>
                <a:schemeClr val="bg1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5870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864096"/>
          </a:xfrm>
        </p:spPr>
        <p:txBody>
          <a:bodyPr>
            <a:normAutofit fontScale="90000"/>
          </a:bodyPr>
          <a:lstStyle/>
          <a:p>
            <a:r>
              <a:rPr lang="fa-IR" sz="3600" dirty="0" smtClean="0">
                <a:cs typeface="B Titr" panose="00000700000000000000" pitchFamily="2" charset="-78"/>
              </a:rPr>
              <a:t>جدول ارقام پیشنهادی تحقیقات برای استان های زیتون خیز</a:t>
            </a:r>
            <a:endParaRPr lang="en-US" sz="3600" dirty="0">
              <a:cs typeface="B Titr" panose="00000700000000000000" pitchFamily="2" charset="-78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372808"/>
              </p:ext>
            </p:extLst>
          </p:nvPr>
        </p:nvGraphicFramePr>
        <p:xfrm>
          <a:off x="7" y="908711"/>
          <a:ext cx="9143994" cy="6246443"/>
        </p:xfrm>
        <a:graphic>
          <a:graphicData uri="http://schemas.openxmlformats.org/drawingml/2006/table">
            <a:tbl>
              <a:tblPr rtl="1"/>
              <a:tblGrid>
                <a:gridCol w="489399"/>
                <a:gridCol w="1700010"/>
                <a:gridCol w="463639"/>
                <a:gridCol w="463639"/>
                <a:gridCol w="463639"/>
                <a:gridCol w="463639"/>
                <a:gridCol w="463639"/>
                <a:gridCol w="463639"/>
                <a:gridCol w="463639"/>
                <a:gridCol w="463639"/>
                <a:gridCol w="463639"/>
                <a:gridCol w="463639"/>
                <a:gridCol w="463639"/>
                <a:gridCol w="463639"/>
                <a:gridCol w="463639"/>
                <a:gridCol w="463639"/>
                <a:gridCol w="463639"/>
              </a:tblGrid>
              <a:tr h="720089">
                <a:tc gridSpan="17"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ارقام مورد تاييد جهت توسعه باغات زیتون کشور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8746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ردیف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استان - رقم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مانزانیلا</a:t>
                      </a:r>
                      <a:endParaRPr lang="fa-IR" sz="1200" b="1" i="0" u="none" strike="noStrike" dirty="0">
                        <a:solidFill>
                          <a:schemeClr val="tx1"/>
                        </a:solidFill>
                        <a:effectLst/>
                        <a:latin typeface="B Mitra"/>
                      </a:endParaRPr>
                    </a:p>
                  </a:txBody>
                  <a:tcPr marL="7028" marR="7028" marT="702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سویلانا </a:t>
                      </a:r>
                    </a:p>
                  </a:txBody>
                  <a:tcPr marL="7028" marR="7028" marT="702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کنسروالیا</a:t>
                      </a:r>
                    </a:p>
                  </a:txBody>
                  <a:tcPr marL="7028" marR="7028" marT="702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آربکین</a:t>
                      </a:r>
                    </a:p>
                  </a:txBody>
                  <a:tcPr marL="7028" marR="7028" marT="702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زرد</a:t>
                      </a:r>
                    </a:p>
                  </a:txBody>
                  <a:tcPr marL="7028" marR="7028" marT="702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ماری</a:t>
                      </a:r>
                    </a:p>
                  </a:txBody>
                  <a:tcPr marL="7028" marR="7028" marT="702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کراتینا</a:t>
                      </a:r>
                    </a:p>
                  </a:txBody>
                  <a:tcPr marL="7028" marR="7028" marT="702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کیوب</a:t>
                      </a:r>
                    </a:p>
                  </a:txBody>
                  <a:tcPr marL="7028" marR="7028" marT="702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دزفول</a:t>
                      </a:r>
                    </a:p>
                  </a:txBody>
                  <a:tcPr marL="7028" marR="7028" marT="702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باغملک</a:t>
                      </a:r>
                    </a:p>
                  </a:txBody>
                  <a:tcPr marL="7028" marR="7028" marT="702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شیراز</a:t>
                      </a:r>
                    </a:p>
                  </a:txBody>
                  <a:tcPr marL="7028" marR="7028" marT="702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تخم کبکی</a:t>
                      </a:r>
                    </a:p>
                  </a:txBody>
                  <a:tcPr marL="7028" marR="7028" marT="702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کرونایکی</a:t>
                      </a:r>
                    </a:p>
                  </a:txBody>
                  <a:tcPr marL="7028" marR="7028" marT="702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آمیگدالیفولیا</a:t>
                      </a:r>
                    </a:p>
                  </a:txBody>
                  <a:tcPr marL="7028" marR="7028" marT="702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xs-3</a:t>
                      </a:r>
                    </a:p>
                  </a:txBody>
                  <a:tcPr marL="7028" marR="7028" marT="702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7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1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اردبیل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77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2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اصفهان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77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3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ایلام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7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4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بوشهر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77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5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تهران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7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6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جنوب کرمان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7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7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خراسان رضوی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7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8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خراسان جنوبی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7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9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خراسان شمالی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7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10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خوزستان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777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11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زنجان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7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12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سمنان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7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13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سیستان و بلوچستان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77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14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فارس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7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15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قزوین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7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16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قم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77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17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کرمان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7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18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کرمانشاه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7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19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کهکیلویه و بویر احمد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7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20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گلستان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7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21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گیلان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7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22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لرستان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7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23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مازندران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7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24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مرکزی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7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25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هرمزگان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77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26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یزد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 Mitra"/>
                        </a:rPr>
                        <a:t> </a:t>
                      </a:r>
                    </a:p>
                  </a:txBody>
                  <a:tcPr marL="7028" marR="7028" marT="7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801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045754"/>
              </p:ext>
            </p:extLst>
          </p:nvPr>
        </p:nvGraphicFramePr>
        <p:xfrm>
          <a:off x="-6109" y="7451"/>
          <a:ext cx="9144000" cy="6812918"/>
        </p:xfrm>
        <a:graphic>
          <a:graphicData uri="http://schemas.openxmlformats.org/drawingml/2006/table">
            <a:tbl>
              <a:tblPr firstRow="1" firstCol="1" bandRow="1"/>
              <a:tblGrid>
                <a:gridCol w="1506436"/>
                <a:gridCol w="810403"/>
                <a:gridCol w="810403"/>
                <a:gridCol w="1158421"/>
                <a:gridCol w="1157603"/>
                <a:gridCol w="1384712"/>
                <a:gridCol w="810403"/>
                <a:gridCol w="695216"/>
                <a:gridCol w="810403"/>
              </a:tblGrid>
              <a:tr h="4337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3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خصوصیات</a:t>
                      </a:r>
                      <a:endParaRPr lang="en-US" sz="13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45156" marR="45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3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مناسب برای کشت</a:t>
                      </a:r>
                      <a:endParaRPr lang="en-US" sz="13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45156" marR="45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3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باردهی</a:t>
                      </a:r>
                      <a:endParaRPr lang="en-US" sz="13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45156" marR="45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3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حساس به</a:t>
                      </a:r>
                      <a:endParaRPr lang="en-US" sz="13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45156" marR="45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3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مقاوم به</a:t>
                      </a:r>
                      <a:endParaRPr lang="en-US" sz="13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45156" marR="45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3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منطقه در ایران</a:t>
                      </a:r>
                      <a:endParaRPr lang="en-US" sz="13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45156" marR="45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3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روغنی/کنسروی</a:t>
                      </a:r>
                      <a:endParaRPr lang="en-US" sz="13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45156" marR="45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3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منشاء</a:t>
                      </a:r>
                      <a:endParaRPr lang="en-US" sz="13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45156" marR="45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3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نام</a:t>
                      </a:r>
                      <a:endParaRPr lang="en-US" sz="13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45156" marR="45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3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ریشه زای بالا</a:t>
                      </a:r>
                      <a:endParaRPr lang="en-US" sz="13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3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مجنون</a:t>
                      </a:r>
                      <a:endParaRPr lang="en-US" sz="13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45156" marR="45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3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خیلی متراکم</a:t>
                      </a:r>
                      <a:endParaRPr lang="en-US" sz="13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45156" marR="45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3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زود بارده، پرمحصول</a:t>
                      </a:r>
                      <a:endParaRPr lang="en-US" sz="13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45156" marR="45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3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شپشک سیاه، لکه طاووسی، مگس ، کلروز</a:t>
                      </a:r>
                      <a:endParaRPr lang="en-US" sz="13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45156" marR="45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3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باد-سرما-شوری لکه طاووسی، زگیل باکتریایی</a:t>
                      </a:r>
                      <a:endParaRPr lang="en-US" sz="13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45156" marR="45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3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گلستان، رودبار، فلات مرکزی،شمال ایران، لرستان</a:t>
                      </a:r>
                      <a:endParaRPr lang="en-US" sz="13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45156" marR="45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3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دومنظوره</a:t>
                      </a:r>
                      <a:endParaRPr lang="en-US" sz="13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45156" marR="45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3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اسپانیا</a:t>
                      </a:r>
                      <a:endParaRPr lang="en-US" sz="13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45156" marR="45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3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آربکین</a:t>
                      </a:r>
                      <a:endParaRPr lang="en-US" sz="13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 </a:t>
                      </a:r>
                    </a:p>
                  </a:txBody>
                  <a:tcPr marL="45156" marR="45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3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ریشه زایی متوسط، عملکردپایین، سال آوری،</a:t>
                      </a:r>
                      <a:endParaRPr lang="en-US" sz="13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45156" marR="45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3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معمولی</a:t>
                      </a:r>
                      <a:endParaRPr lang="en-US" sz="13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45156" marR="45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3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متوسط</a:t>
                      </a:r>
                      <a:endParaRPr lang="en-US" sz="13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45156" marR="45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3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لکه برگی</a:t>
                      </a:r>
                      <a:endParaRPr lang="en-US" sz="13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45156" marR="45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3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گرماو خشکی و شرایط نامناسب اقلیمی،</a:t>
                      </a:r>
                      <a:endParaRPr lang="en-US" sz="13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45156" marR="45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3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مرکزی و جنوبی</a:t>
                      </a:r>
                      <a:endParaRPr lang="en-US" sz="13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45156" marR="45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3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کنسروی</a:t>
                      </a:r>
                      <a:endParaRPr lang="en-US" sz="13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45156" marR="45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3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یونان</a:t>
                      </a:r>
                      <a:endParaRPr lang="en-US" sz="13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45156" marR="45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3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آمیگدالولیا</a:t>
                      </a:r>
                      <a:endParaRPr lang="en-US" sz="13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45156" marR="45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75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3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سال آور، کیفیت روغن عالی. دارای مواد عالی ارگانولپتیک.برای برداشت مکانیزه مناسب نیست .دارای کیفیت گوشت بالا.</a:t>
                      </a:r>
                      <a:endParaRPr lang="en-US" sz="13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45156" marR="45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3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معمولی</a:t>
                      </a:r>
                      <a:endParaRPr lang="en-US" sz="13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45156" marR="45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3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عالی</a:t>
                      </a:r>
                      <a:endParaRPr lang="en-US" sz="13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3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دیررس</a:t>
                      </a:r>
                      <a:endParaRPr lang="en-US" sz="13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45156" marR="45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3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گال، ورتیسیلیوم، لکه برگی</a:t>
                      </a:r>
                      <a:endParaRPr lang="en-US" sz="13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45156" marR="45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3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خاکهای فقیر و خشک، سرما،مگس زیتون،  سازگار به خاک های فقیر و خشک</a:t>
                      </a:r>
                      <a:endParaRPr lang="en-US" sz="13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45156" marR="45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3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 </a:t>
                      </a:r>
                      <a:endParaRPr lang="en-US" sz="13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3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مرکز تحقیقات زنجان</a:t>
                      </a:r>
                      <a:endParaRPr lang="en-US" sz="13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45156" marR="45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3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 </a:t>
                      </a:r>
                      <a:endParaRPr lang="en-US" sz="13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3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کنسروی</a:t>
                      </a:r>
                      <a:endParaRPr lang="en-US" sz="13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3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 </a:t>
                      </a:r>
                      <a:endParaRPr lang="en-US" sz="13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 </a:t>
                      </a:r>
                    </a:p>
                  </a:txBody>
                  <a:tcPr marL="45156" marR="45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 </a:t>
                      </a:r>
                    </a:p>
                  </a:txBody>
                  <a:tcPr marL="45156" marR="45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3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کورنی کابرا</a:t>
                      </a:r>
                      <a:endParaRPr lang="en-US" sz="13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45156" marR="45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5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3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درشرایط آبیاری رشد سریع می گردد</a:t>
                      </a:r>
                      <a:endParaRPr lang="en-US" sz="13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45156" marR="45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3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معمولی</a:t>
                      </a:r>
                      <a:endParaRPr lang="en-US" sz="13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45156" marR="45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3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متوسط تادیررس</a:t>
                      </a:r>
                      <a:endParaRPr lang="en-US" sz="13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45156" marR="45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3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ورتیسیلیوم</a:t>
                      </a:r>
                      <a:endParaRPr lang="en-US" sz="13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45156" marR="45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3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سرما، مقاومت نسبی به شرایط گرم و خشک، گال</a:t>
                      </a:r>
                      <a:endParaRPr lang="en-US" sz="13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45156" marR="45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3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مناطق گرم مانند خوزستان، فارس، یزد، کرمان، ایلام</a:t>
                      </a:r>
                      <a:endParaRPr lang="en-US" sz="13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45156" marR="45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3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دومنظوره</a:t>
                      </a:r>
                      <a:endParaRPr lang="en-US" sz="13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 </a:t>
                      </a:r>
                    </a:p>
                  </a:txBody>
                  <a:tcPr marL="45156" marR="45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3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یونان</a:t>
                      </a:r>
                      <a:endParaRPr lang="en-US" sz="13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45156" marR="45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3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کنسروالیا</a:t>
                      </a:r>
                      <a:endParaRPr lang="en-US" sz="13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45156" marR="45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53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3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پرمحصول، سال آور، بهمراه ارقام آربکین،مانزانیلا</a:t>
                      </a:r>
                      <a:endParaRPr lang="en-US" sz="13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45156" marR="45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3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متراکم</a:t>
                      </a:r>
                      <a:endParaRPr lang="en-US" sz="13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45156" marR="45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3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زودرس</a:t>
                      </a:r>
                      <a:endParaRPr lang="en-US" sz="13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3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پرمحصول وو دارای عملکرد بالا</a:t>
                      </a:r>
                      <a:endParaRPr lang="en-US" sz="13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45156" marR="45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3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سرما،گال</a:t>
                      </a:r>
                      <a:endParaRPr lang="en-US" sz="13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3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در شرایط یونان در ارتفاعات بیش از 400تا 500 کشت نمی  شود</a:t>
                      </a:r>
                      <a:endParaRPr lang="en-US" sz="13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45156" marR="45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3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لکه برگی، خشکی،شوری</a:t>
                      </a:r>
                      <a:endParaRPr lang="en-US" sz="13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45156" marR="45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3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درباغات استانهای گیلان قزوین، زنجان و..</a:t>
                      </a:r>
                      <a:endParaRPr lang="en-US" sz="13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45156" marR="45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3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روغنی</a:t>
                      </a:r>
                      <a:endParaRPr lang="en-US" sz="13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45156" marR="45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3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یونان</a:t>
                      </a:r>
                      <a:endParaRPr lang="en-US" sz="13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45156" marR="45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3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کروناییکی</a:t>
                      </a:r>
                      <a:endParaRPr lang="en-US" sz="13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45156" marR="45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3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خودسازگار، سال آور،</a:t>
                      </a:r>
                      <a:endParaRPr lang="en-US" sz="13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45156" marR="45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3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معمولی</a:t>
                      </a:r>
                      <a:endParaRPr lang="en-US" sz="13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45156" marR="45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3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متوسط و پرمحصول</a:t>
                      </a:r>
                      <a:endParaRPr lang="en-US" sz="13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45156" marR="45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3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لکه برگی، گال، انتراکنوز</a:t>
                      </a:r>
                      <a:endParaRPr lang="en-US" sz="13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45156" marR="45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3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سرما، گرما، خشکی ، شوری بالا</a:t>
                      </a:r>
                      <a:endParaRPr lang="en-US" sz="13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45156" marR="45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3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باغات جنوب و مرکزی</a:t>
                      </a:r>
                      <a:endParaRPr lang="en-US" sz="13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45156" marR="45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3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کنسروی</a:t>
                      </a:r>
                      <a:endParaRPr lang="en-US" sz="13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45156" marR="45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 </a:t>
                      </a:r>
                    </a:p>
                  </a:txBody>
                  <a:tcPr marL="45156" marR="45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3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ابوسطل</a:t>
                      </a:r>
                      <a:endParaRPr lang="en-US" sz="13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45156" marR="45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76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3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ریشه زایی بالا، گلهای عقیم کم و به عنوان گرده افشانی استفاده می شود، کیفیت بالای روغن</a:t>
                      </a:r>
                      <a:endParaRPr lang="en-US" sz="13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45156" marR="45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3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معمولی</a:t>
                      </a:r>
                      <a:endParaRPr lang="en-US" sz="13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45156" marR="45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3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زود رس</a:t>
                      </a:r>
                      <a:endParaRPr lang="en-US" sz="13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45156" marR="45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3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فوماژین</a:t>
                      </a:r>
                      <a:endParaRPr lang="en-US" sz="13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45156" marR="45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3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شوری خاک و آب و سرما</a:t>
                      </a:r>
                      <a:endParaRPr lang="en-US" sz="13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45156" marR="45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3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رودبار و شمال کشور</a:t>
                      </a:r>
                      <a:endParaRPr lang="en-US" sz="13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45156" marR="45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3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روغنی</a:t>
                      </a:r>
                      <a:endParaRPr lang="en-US" sz="13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45156" marR="45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3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ایتالیا</a:t>
                      </a:r>
                      <a:endParaRPr lang="en-US" sz="13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45156" marR="45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3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کراتینا</a:t>
                      </a:r>
                      <a:endParaRPr lang="en-US" sz="13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45156" marR="451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906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898216"/>
              </p:ext>
            </p:extLst>
          </p:nvPr>
        </p:nvGraphicFramePr>
        <p:xfrm>
          <a:off x="179512" y="116632"/>
          <a:ext cx="8764554" cy="6725873"/>
        </p:xfrm>
        <a:graphic>
          <a:graphicData uri="http://schemas.openxmlformats.org/drawingml/2006/table">
            <a:tbl>
              <a:tblPr firstRow="1" firstCol="1" bandRow="1"/>
              <a:tblGrid>
                <a:gridCol w="1422722"/>
                <a:gridCol w="875852"/>
                <a:gridCol w="906857"/>
                <a:gridCol w="913745"/>
                <a:gridCol w="876715"/>
                <a:gridCol w="866379"/>
                <a:gridCol w="1190196"/>
                <a:gridCol w="853460"/>
                <a:gridCol w="858628"/>
              </a:tblGrid>
              <a:tr h="485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خصوصیات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55518" marR="55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مناسب برای کشت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55518" marR="55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باردهی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55518" marR="55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حساس به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55518" marR="55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مقاوم به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55518" marR="55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منطقه درایران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55518" marR="55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روغنی/کنسروی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55518" marR="55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منشاء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55518" marR="55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نام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55518" marR="55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72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پراز شاخ و برگ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55518" marR="55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نگهداری طولانی مدت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55518" marR="55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زود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 </a:t>
                      </a:r>
                      <a:r>
                        <a:rPr lang="fa-IR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باردهی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55518" marR="55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 </a:t>
                      </a:r>
                    </a:p>
                  </a:txBody>
                  <a:tcPr marL="55518" marR="55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نگهداری طولانی مدت کنسرو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55518" marR="55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مناطق توسعه یافته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55518" marR="55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دو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 </a:t>
                      </a:r>
                      <a:r>
                        <a:rPr lang="fa-IR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منظوره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55518" marR="55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روبار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55518" marR="55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فیشمی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55518" marR="55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08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شاخه های افراشته و قایم شبیه بلیدی، درص روغن و   اسید اولیئک بالا، قدرت  ریشه زایی کم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55518" marR="55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 </a:t>
                      </a:r>
                    </a:p>
                  </a:txBody>
                  <a:tcPr marL="55518" marR="55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بسیار زودرس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55518" marR="55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عدم تحمل ماندگاری برروی درخت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55518" marR="55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نسبتا به خشکی وسرما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55518" marR="55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مناطق توسعه یافته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55518" marR="55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دو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 </a:t>
                      </a:r>
                      <a:r>
                        <a:rPr lang="fa-IR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منظوره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55518" marR="55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رودبار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55518" marR="55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ماری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55518" marR="55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40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سال آوری متوسط</a:t>
                      </a:r>
                      <a:r>
                        <a:rPr lang="fa-IR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،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 </a:t>
                      </a:r>
                      <a:r>
                        <a:rPr lang="fa-IR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درصد </a:t>
                      </a:r>
                      <a:r>
                        <a:rPr lang="fa-IR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ریشه زایی خوب، مواد آرو ماتیکی بالا درروغن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55518" marR="55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قدرت رشد بالا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55518" marR="55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متوسط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55518" marR="55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 </a:t>
                      </a:r>
                    </a:p>
                  </a:txBody>
                  <a:tcPr marL="55518" marR="55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متحمل به باد، سرما و خشکی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55518" marR="55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مناطق توسعه یافته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55518" marR="55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دو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 </a:t>
                      </a:r>
                      <a:r>
                        <a:rPr lang="fa-IR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منظوره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55518" marR="55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روبار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55518" marR="55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زرد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55518" marR="55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4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دارای شاخه های جانبی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55518" marR="55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رشد متوسط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55518" marR="55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پرمحصول با تاج متراکم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55518" marR="55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 </a:t>
                      </a:r>
                    </a:p>
                  </a:txBody>
                  <a:tcPr marL="55518" marR="55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 </a:t>
                      </a:r>
                    </a:p>
                  </a:txBody>
                  <a:tcPr marL="55518" marR="55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فارس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55518" marR="55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کنسروی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55518" marR="55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شیراز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55518" marR="55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تخم کبکی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55518" marR="55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61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سهل ریشه زا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55518" marR="55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قدرت رشد زیاد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55518" marR="55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عملکرد بالا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ودیررس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55518" marR="55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تغییر فرم درخت باورزش باد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55518" marR="55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آب و هوای گرم و خشک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55518" marR="55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خوزستان، </a:t>
                      </a:r>
                      <a:r>
                        <a:rPr lang="fa-IR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فارس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55518" marR="55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دو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 </a:t>
                      </a:r>
                      <a:r>
                        <a:rPr lang="fa-IR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منظوره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اغلب کنسروی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55518" marR="55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ایران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55518" marR="55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دزفولی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55518" marR="55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4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عادت رشد عمودی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55518" marR="55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معمولی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55518" marR="55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دیررس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55518" marR="55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ورتیسیلیوم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55518" marR="55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سرما و نسبتا خشکی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55518" marR="55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مناطق مختلف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55518" marR="55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روغنی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55518" marR="55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ایران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55518" marR="55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روغنی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55518" marR="55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4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عادت رشد گسترده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55518" marR="55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معمولی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55518" marR="55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متوسط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55518" marR="55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مگس وورتیسیلیوم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55518" marR="55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سرما و </a:t>
                      </a:r>
                      <a:r>
                        <a:rPr lang="fa-IR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خاک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 </a:t>
                      </a:r>
                      <a:r>
                        <a:rPr lang="fa-IR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های </a:t>
                      </a:r>
                      <a:r>
                        <a:rPr lang="fa-IR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فقیر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55518" marR="55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مناطق مختلف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55518" marR="55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دو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 </a:t>
                      </a:r>
                      <a:r>
                        <a:rPr lang="fa-IR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منظوره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55518" marR="55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اسپانیا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55518" marR="55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B Mitra" panose="00000400000000000000" pitchFamily="2" charset="-78"/>
                        </a:rPr>
                        <a:t>مانزانیلا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Mitra" panose="00000400000000000000" pitchFamily="2" charset="-78"/>
                      </a:endParaRPr>
                    </a:p>
                  </a:txBody>
                  <a:tcPr marL="55518" marR="55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951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rtl="1"/>
            <a:r>
              <a:rPr lang="fa-IR" b="1" dirty="0" smtClean="0">
                <a:cs typeface="B Mitra" panose="00000400000000000000" pitchFamily="2" charset="-78"/>
              </a:rPr>
              <a:t>ارقام ایرانی</a:t>
            </a:r>
            <a:endParaRPr lang="en-US" b="1" dirty="0">
              <a:cs typeface="B Mitra" panose="00000400000000000000" pitchFamily="2" charset="-78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064187"/>
              </p:ext>
            </p:extLst>
          </p:nvPr>
        </p:nvGraphicFramePr>
        <p:xfrm>
          <a:off x="4067943" y="4077068"/>
          <a:ext cx="4824537" cy="2575973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8886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358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264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</a:rPr>
                        <a:t>فيشمي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Fishomi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086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</a:rPr>
                        <a:t>منشاء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IRAN-</a:t>
                      </a:r>
                      <a:r>
                        <a:rPr lang="ar-SA" sz="1600" b="1" dirty="0">
                          <a:effectLst/>
                        </a:rPr>
                        <a:t>ايران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086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</a:rPr>
                        <a:t>نوع مصرف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</a:rPr>
                        <a:t>دومنظوره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086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</a:rPr>
                        <a:t>شكل ميوه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</a:rPr>
                        <a:t>بيضوي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086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</a:rPr>
                        <a:t>متوسط وزن ميوه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4-6</a:t>
                      </a:r>
                      <a:r>
                        <a:rPr lang="en-US" sz="1050" b="1">
                          <a:effectLst/>
                        </a:rPr>
                        <a:t>gr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086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</a:rPr>
                        <a:t>درصدروغن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20-24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086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</a:rPr>
                        <a:t>زمان رسيدن ميوه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</a:rPr>
                        <a:t>زودرس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086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</a:rPr>
                        <a:t>متحمل  به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</a:rPr>
                        <a:t>سرما وتغييرات جوي شديد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086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</a:rPr>
                        <a:t>حساس به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636220"/>
              </p:ext>
            </p:extLst>
          </p:nvPr>
        </p:nvGraphicFramePr>
        <p:xfrm>
          <a:off x="4067944" y="1340768"/>
          <a:ext cx="4806654" cy="2593848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8816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249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057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effectLst/>
                        </a:rPr>
                        <a:t>زرد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Zard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246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</a:rPr>
                        <a:t>منشاء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IRAN-</a:t>
                      </a:r>
                      <a:r>
                        <a:rPr lang="ar-SA" sz="1600" b="1">
                          <a:effectLst/>
                        </a:rPr>
                        <a:t>ايران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246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</a:rPr>
                        <a:t>نوع مصرف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</a:rPr>
                        <a:t>دومنظوره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246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</a:rPr>
                        <a:t>شكل ميوه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</a:rPr>
                        <a:t>كروي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246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</a:rPr>
                        <a:t>متوسط وزن ميوه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4-6</a:t>
                      </a:r>
                      <a:r>
                        <a:rPr lang="en-US" sz="1050" b="1" dirty="0">
                          <a:effectLst/>
                        </a:rPr>
                        <a:t>gr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246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</a:rPr>
                        <a:t>درصدروغن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20-25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246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</a:rPr>
                        <a:t>زمان رسيدن ميوه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 smtClean="0">
                          <a:effectLst/>
                        </a:rPr>
                        <a:t>متوسط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246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</a:rPr>
                        <a:t>متحمل  به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</a:rPr>
                        <a:t>سرما،نسبتا"خشكي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246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</a:rPr>
                        <a:t>حساس به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</a:rPr>
                        <a:t>شپشك سياه،ورتيسيليوم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16386" name="Picture 2" descr="E:\نیکفر\nikfar\officially\کپی بهمن ماه\Dr.zeinanloo\تصاویر ژنوتیپها\زرد\PA1731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340768"/>
            <a:ext cx="3384376" cy="244827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E:\نیکفر\nikfar\officially\کپی بهمن ماه\Dr.zeinanloo\تصاویر ژنوتیپها\فیشمی رودبار\PA1730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005064"/>
            <a:ext cx="3384376" cy="252028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01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pPr rtl="1"/>
            <a:r>
              <a:rPr lang="fa-IR" b="1" dirty="0" smtClean="0">
                <a:cs typeface="B Titr" panose="00000700000000000000" pitchFamily="2" charset="-78"/>
              </a:rPr>
              <a:t>ارقام ایرانی</a:t>
            </a:r>
            <a:endParaRPr lang="en-US" b="1" dirty="0">
              <a:cs typeface="B Titr" panose="00000700000000000000" pitchFamily="2" charset="-78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467829"/>
              </p:ext>
            </p:extLst>
          </p:nvPr>
        </p:nvGraphicFramePr>
        <p:xfrm>
          <a:off x="3851920" y="1268760"/>
          <a:ext cx="5040560" cy="2593848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9732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673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1031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effectLst/>
                        </a:rPr>
                        <a:t>ماري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Marry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825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</a:rPr>
                        <a:t>منشاء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IRAN-</a:t>
                      </a:r>
                      <a:r>
                        <a:rPr lang="ar-SA" sz="1600" b="1">
                          <a:effectLst/>
                        </a:rPr>
                        <a:t>ایران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825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</a:rPr>
                        <a:t>نوع مصرف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</a:rPr>
                        <a:t>دومنظوره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825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</a:rPr>
                        <a:t>شكل ميوه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</a:rPr>
                        <a:t>كشيده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825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</a:rPr>
                        <a:t>متوسط وزن ميوه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4-6</a:t>
                      </a:r>
                      <a:r>
                        <a:rPr lang="en-US" sz="1050" b="1" dirty="0">
                          <a:effectLst/>
                        </a:rPr>
                        <a:t>gr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825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</a:rPr>
                        <a:t>درصدروغن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20-22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825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</a:rPr>
                        <a:t>زمان رسيدن ميوه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</a:rPr>
                        <a:t>زودرس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825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</a:rPr>
                        <a:t>متحمل  به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</a:rPr>
                        <a:t>نسبتا" سرما وخشکی ، لكه برگي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825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</a:rPr>
                        <a:t>حساس به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</a:rPr>
                        <a:t>سرما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702406"/>
              </p:ext>
            </p:extLst>
          </p:nvPr>
        </p:nvGraphicFramePr>
        <p:xfrm>
          <a:off x="3923928" y="3820724"/>
          <a:ext cx="4968552" cy="2448271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9450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234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553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</a:rPr>
                        <a:t>روغني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Roughani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369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</a:rPr>
                        <a:t>منشاء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IRAN-</a:t>
                      </a:r>
                      <a:r>
                        <a:rPr lang="ar-SA" sz="1400" b="1" dirty="0">
                          <a:effectLst/>
                        </a:rPr>
                        <a:t>ايران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369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</a:rPr>
                        <a:t>نوع مصرف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</a:rPr>
                        <a:t>روغني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369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</a:rPr>
                        <a:t>شكل ميوه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</a:rPr>
                        <a:t>بيضي نوك دار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527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</a:rPr>
                        <a:t>متوسط وزن ميوه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2-4</a:t>
                      </a:r>
                      <a:r>
                        <a:rPr lang="en-US" sz="1000" b="1" dirty="0">
                          <a:effectLst/>
                        </a:rPr>
                        <a:t>gr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527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</a:rPr>
                        <a:t>درصدروغن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25-30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369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</a:rPr>
                        <a:t>زمان رسيدن ميوه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</a:rPr>
                        <a:t>ديررس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369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</a:rPr>
                        <a:t>متحمل  به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</a:rPr>
                        <a:t>سرماونسبتا"خشکی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369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</a:rPr>
                        <a:t>حساس به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</a:rPr>
                        <a:t>ورتيسيليوم،شپشك سياه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17410" name="Picture 2" descr="E:\نیکفر\nikfar\officially\کپی بهمن ماه\Dr.zeinanloo\تصاویر ژنوتیپها\روغنی\PA1725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20724"/>
            <a:ext cx="3096344" cy="248859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E:\نیکفر\nikfar\officially\کپی بهمن ماه\Dr.zeinanloo\تصاویر ژنوتیپها\ماری درشت\PA1730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283106"/>
            <a:ext cx="3096343" cy="2282013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26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66130"/>
          </a:xfrm>
        </p:spPr>
        <p:txBody>
          <a:bodyPr>
            <a:normAutofit/>
          </a:bodyPr>
          <a:lstStyle/>
          <a:p>
            <a:pPr rtl="1"/>
            <a:r>
              <a:rPr lang="fa-IR" sz="3600" b="1" dirty="0" smtClean="0">
                <a:cs typeface="B Titr" panose="00000700000000000000" pitchFamily="2" charset="-78"/>
              </a:rPr>
              <a:t>ارقام خارجی </a:t>
            </a:r>
            <a:r>
              <a:rPr lang="fa-IR" sz="3600" b="1" dirty="0">
                <a:cs typeface="B Titr" panose="00000700000000000000" pitchFamily="2" charset="-78"/>
              </a:rPr>
              <a:t>کشت شده در ایران</a:t>
            </a:r>
            <a:endParaRPr lang="en-US" sz="3600" b="1" dirty="0">
              <a:cs typeface="B Titr" panose="00000700000000000000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5155247"/>
              </p:ext>
            </p:extLst>
          </p:nvPr>
        </p:nvGraphicFramePr>
        <p:xfrm>
          <a:off x="4211960" y="3933056"/>
          <a:ext cx="4680520" cy="2456366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4960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844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536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</a:rPr>
                        <a:t>كراتينا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Coratina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033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</a:rPr>
                        <a:t>منشاء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ITALY-</a:t>
                      </a:r>
                      <a:r>
                        <a:rPr lang="ar-SA" sz="1400" b="1" dirty="0">
                          <a:effectLst/>
                        </a:rPr>
                        <a:t>ايتاليا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033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</a:rPr>
                        <a:t>نوع مصرف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</a:rPr>
                        <a:t>روغني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808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</a:rPr>
                        <a:t>شكل ميوه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</a:rPr>
                        <a:t>بيضوي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033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</a:rPr>
                        <a:t>متوسط وزن ميوه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</a:rPr>
                        <a:t>بالا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033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</a:rPr>
                        <a:t>درصدروغن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29-28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033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</a:rPr>
                        <a:t>زمان رسيدن ميوه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</a:rPr>
                        <a:t>ديررس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823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</a:rPr>
                        <a:t>متحمل  به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</a:rPr>
                        <a:t>سرما، شوری ، نسبتا" خشکی ،خاكهاي آهكي،لكه برگي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033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</a:rPr>
                        <a:t>حساس به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</a:rPr>
                        <a:t>كپك سياه، پوسيدگي ساقه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622475"/>
              </p:ext>
            </p:extLst>
          </p:nvPr>
        </p:nvGraphicFramePr>
        <p:xfrm>
          <a:off x="4211960" y="1332370"/>
          <a:ext cx="4752528" cy="2530108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5915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609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493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سویلانا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Gorda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en-US" sz="1600" b="1" dirty="0" err="1">
                          <a:effectLst/>
                        </a:rPr>
                        <a:t>sevilana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678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</a:rPr>
                        <a:t>منشاء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SPAIN-</a:t>
                      </a:r>
                      <a:r>
                        <a:rPr lang="ar-SA" sz="1600" b="1" dirty="0">
                          <a:effectLst/>
                        </a:rPr>
                        <a:t>اسپانيا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024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</a:rPr>
                        <a:t>نوع مصرف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</a:rPr>
                        <a:t>كنسروي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024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</a:rPr>
                        <a:t>شكل ميوه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</a:rPr>
                        <a:t>بيضوي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187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</a:rPr>
                        <a:t>متوسط وزن ميوه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11-12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187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</a:rPr>
                        <a:t>درصدروغن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12-18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024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</a:rPr>
                        <a:t>زمان رسيدن ميوه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</a:rPr>
                        <a:t>ميان رس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024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</a:rPr>
                        <a:t>متحمل  به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</a:rPr>
                        <a:t>سرما ،رطوبت، ،لكه برگي ومگس زيتون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024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</a:rPr>
                        <a:t>حساس به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</a:rPr>
                        <a:t>خشكي،ورتیسیلیوم،آنتراكنوز،گره زيتون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14339" name="Picture 3" descr="C:\Users\s.nikfar\Desktop\ابطحي\کراتینا\PA3118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33056"/>
            <a:ext cx="3384376" cy="252028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SC025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00593"/>
            <a:ext cx="3384376" cy="238844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54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087154"/>
              </p:ext>
            </p:extLst>
          </p:nvPr>
        </p:nvGraphicFramePr>
        <p:xfrm>
          <a:off x="3851920" y="1268761"/>
          <a:ext cx="5112568" cy="2524875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7848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276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084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</a:rPr>
                        <a:t>آميگدال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Amigdalolia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084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</a:rPr>
                        <a:t>منشاء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GREECE-</a:t>
                      </a:r>
                      <a:r>
                        <a:rPr lang="ar-SA" sz="1600" b="1">
                          <a:effectLst/>
                        </a:rPr>
                        <a:t>يونان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154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</a:rPr>
                        <a:t>نوع مصرف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</a:rPr>
                        <a:t>دومنظوره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084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</a:rPr>
                        <a:t>شكل ميوه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</a:rPr>
                        <a:t>كشيده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084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</a:rPr>
                        <a:t>متوسط وزن ميوه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8.4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084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</a:rPr>
                        <a:t>درصدروغن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22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084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</a:rPr>
                        <a:t>زمان رسيدن ميوه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</a:rPr>
                        <a:t>آذرماه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084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</a:rPr>
                        <a:t>متحمل  به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</a:rPr>
                        <a:t>سرما، خاكهاي آهكي،لكه برگي،گره زيتون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084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</a:rPr>
                        <a:t>حساس به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</a:rPr>
                        <a:t>مگس زيتون ورتیسیلیوم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pPr rtl="1"/>
            <a:r>
              <a:rPr lang="fa-IR" sz="3600" b="1" dirty="0" smtClean="0">
                <a:cs typeface="B Titr" panose="00000700000000000000" pitchFamily="2" charset="-78"/>
              </a:rPr>
              <a:t>ارقام خارجی کشت </a:t>
            </a:r>
            <a:r>
              <a:rPr lang="fa-IR" sz="3600" b="1" dirty="0">
                <a:cs typeface="B Titr" panose="00000700000000000000" pitchFamily="2" charset="-78"/>
              </a:rPr>
              <a:t>شده در ایران</a:t>
            </a:r>
            <a:endParaRPr lang="en-US" sz="3600" b="1" dirty="0">
              <a:cs typeface="B Titr" panose="00000700000000000000" pitchFamily="2" charset="-78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169962"/>
              </p:ext>
            </p:extLst>
          </p:nvPr>
        </p:nvGraphicFramePr>
        <p:xfrm>
          <a:off x="3923928" y="3933057"/>
          <a:ext cx="5040560" cy="2523744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7341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064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241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</a:rPr>
                        <a:t>كروناييكي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koroneiki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</a:rPr>
                        <a:t>منشاء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GREECE -</a:t>
                      </a:r>
                      <a:r>
                        <a:rPr lang="ar-SA" sz="1600" b="1" dirty="0">
                          <a:effectLst/>
                        </a:rPr>
                        <a:t>يونان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</a:rPr>
                        <a:t>نوع مصرف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</a:rPr>
                        <a:t>روغني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</a:rPr>
                        <a:t>شكل ميوه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</a:rPr>
                        <a:t>بيضوي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</a:rPr>
                        <a:t>متوسط وزن ميوه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1.3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</a:rPr>
                        <a:t>درصدروغن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25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</a:rPr>
                        <a:t>زمان رسيدن ميوه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</a:rPr>
                        <a:t>ديررس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</a:rPr>
                        <a:t>متحمل  به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</a:rPr>
                        <a:t>خشكي ،  باد، نسبتا شوری، مگس زيتون، ورتيسيليوم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</a:rPr>
                        <a:t>حساس به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</a:rPr>
                        <a:t>سرما،شانكر، گره زيتون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8" name="Picture 4" descr="آمیگدالیفولیا اواخر مهر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3096344" cy="237626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33056"/>
            <a:ext cx="3096344" cy="230425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46" y="3944094"/>
            <a:ext cx="12255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877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rtl="1"/>
            <a:r>
              <a:rPr lang="fa-IR" b="1" dirty="0" smtClean="0">
                <a:cs typeface="B Titr" panose="00000700000000000000" pitchFamily="2" charset="-78"/>
              </a:rPr>
              <a:t>ارقام خارجی کشت </a:t>
            </a:r>
            <a:r>
              <a:rPr lang="fa-IR" b="1" dirty="0">
                <a:cs typeface="B Titr" panose="00000700000000000000" pitchFamily="2" charset="-78"/>
              </a:rPr>
              <a:t>شده در ایران</a:t>
            </a:r>
            <a:endParaRPr lang="en-US" b="1" dirty="0">
              <a:cs typeface="B Titr" panose="00000700000000000000" pitchFamily="2" charset="-78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938046"/>
              </p:ext>
            </p:extLst>
          </p:nvPr>
        </p:nvGraphicFramePr>
        <p:xfrm>
          <a:off x="3923928" y="1258487"/>
          <a:ext cx="4896544" cy="2576155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9819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145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523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</a:rPr>
                        <a:t>مانزانيلا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Manzanila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358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</a:rPr>
                        <a:t>منشاء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SPAIN-</a:t>
                      </a:r>
                      <a:r>
                        <a:rPr lang="ar-SA" sz="1600" b="1" dirty="0">
                          <a:effectLst/>
                        </a:rPr>
                        <a:t>اسپانيا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935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</a:rPr>
                        <a:t>نوع مصرف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</a:rPr>
                        <a:t>دومنظوره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358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</a:rPr>
                        <a:t>شكل ميوه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</a:rPr>
                        <a:t>كروي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282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</a:rPr>
                        <a:t>متوسط وزن ميوه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4-5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523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</a:rPr>
                        <a:t>درصدروغن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14-16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358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</a:rPr>
                        <a:t>زمان رسيدن ميوه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</a:rPr>
                        <a:t>ديررس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358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</a:rPr>
                        <a:t>متحمل  به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</a:rPr>
                        <a:t>سرما، خاكهاي فقير،لكه برگي،گره زيتون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358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</a:rPr>
                        <a:t>حساس به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</a:rPr>
                        <a:t>ورتيسيليوم،مگس زيتون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258486"/>
            <a:ext cx="3312367" cy="23865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690832"/>
              </p:ext>
            </p:extLst>
          </p:nvPr>
        </p:nvGraphicFramePr>
        <p:xfrm>
          <a:off x="3923928" y="4005063"/>
          <a:ext cx="4896544" cy="2523744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9397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567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313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</a:rPr>
                        <a:t>دزفول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Dezful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147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</a:rPr>
                        <a:t>منشاء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IRAN-</a:t>
                      </a:r>
                      <a:r>
                        <a:rPr lang="ar-SA" sz="1600" b="1">
                          <a:effectLst/>
                        </a:rPr>
                        <a:t>ایران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147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</a:rPr>
                        <a:t>نوع مصرف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</a:rPr>
                        <a:t>دومنظوره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147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</a:rPr>
                        <a:t>شكل ميوه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</a:rPr>
                        <a:t>ک</a:t>
                      </a:r>
                      <a:r>
                        <a:rPr lang="ar-SA" sz="1600" b="1" dirty="0">
                          <a:effectLst/>
                        </a:rPr>
                        <a:t>شيده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313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</a:rPr>
                        <a:t>متوسط وزن ميوه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4-6gr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313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</a:rPr>
                        <a:t>درصدروغن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18-20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147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</a:rPr>
                        <a:t>زمان رسيدن ميوه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</a:rPr>
                        <a:t>متوسط رس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147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</a:rPr>
                        <a:t>متحمل  به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</a:pPr>
                      <a:endParaRPr lang="en-US" sz="14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147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</a:rPr>
                        <a:t>حساس به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</a:rPr>
                        <a:t>سرما، خاكهاي آهكي،لكه برگي،گره زيتون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895610"/>
            <a:ext cx="3312368" cy="2557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06" y="3895610"/>
            <a:ext cx="1220855" cy="1057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86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rtl="1"/>
            <a:r>
              <a:rPr lang="fa-IR" b="1" dirty="0" smtClean="0">
                <a:cs typeface="B Titr" panose="00000700000000000000" pitchFamily="2" charset="-78"/>
              </a:rPr>
              <a:t>ارقام خارجی کشت </a:t>
            </a:r>
            <a:r>
              <a:rPr lang="fa-IR" b="1" dirty="0">
                <a:cs typeface="B Titr" panose="00000700000000000000" pitchFamily="2" charset="-78"/>
              </a:rPr>
              <a:t>شده در ایران</a:t>
            </a:r>
            <a:endParaRPr lang="en-US" b="1" dirty="0">
              <a:cs typeface="B Titr" panose="00000700000000000000" pitchFamily="2" charset="-78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376200"/>
              </p:ext>
            </p:extLst>
          </p:nvPr>
        </p:nvGraphicFramePr>
        <p:xfrm>
          <a:off x="4067944" y="4149084"/>
          <a:ext cx="4824536" cy="2423386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8886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358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047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آربکین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/>
                        <a:t>Arbequina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095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</a:rPr>
                        <a:t>منشاء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اسپانیا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095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</a:rPr>
                        <a:t>نوع مصرف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دومنظوره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095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</a:rPr>
                        <a:t>شكل ميوه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بیضی</a:t>
                      </a:r>
                      <a:r>
                        <a:rPr lang="fa-IR" sz="1400" b="1" baseline="0" dirty="0">
                          <a:effectLst/>
                          <a:latin typeface="Calibri"/>
                          <a:ea typeface="Calibri"/>
                          <a:cs typeface="Arial"/>
                        </a:rPr>
                        <a:t> کمی نامتقارن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095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</a:rPr>
                        <a:t>متوسط وزن ميوه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095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</a:rPr>
                        <a:t>درصدروغن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20-17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095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</a:rPr>
                        <a:t>زمان رسيدن ميوه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زود رس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095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</a:rPr>
                        <a:t>متحمل  به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سرما لکه برگی 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095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</a:rPr>
                        <a:t>حساس به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گرما</a:t>
                      </a:r>
                      <a:r>
                        <a:rPr lang="fa-IR" sz="1400" b="1" baseline="0" dirty="0">
                          <a:effectLst/>
                          <a:latin typeface="Calibri"/>
                          <a:ea typeface="Calibri"/>
                          <a:cs typeface="Arial"/>
                        </a:rPr>
                        <a:t> و ورتیسسیلیوم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13314" name="Picture 2" descr="F:\share\ارقام زیتون\اربکین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4005064"/>
            <a:ext cx="309634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442507"/>
              </p:ext>
            </p:extLst>
          </p:nvPr>
        </p:nvGraphicFramePr>
        <p:xfrm>
          <a:off x="4067944" y="1556795"/>
          <a:ext cx="4824536" cy="2540197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8886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358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686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کنسروالیا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/>
                        <a:t>Concervolia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092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</a:rPr>
                        <a:t>منشاء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یونان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092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</a:rPr>
                        <a:t>نوع مصرف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دو</a:t>
                      </a:r>
                      <a:r>
                        <a:rPr lang="fa-IR" sz="1600" b="1" baseline="0" dirty="0">
                          <a:effectLst/>
                          <a:latin typeface="Calibri"/>
                          <a:ea typeface="Calibri"/>
                          <a:cs typeface="Arial"/>
                        </a:rPr>
                        <a:t> منظوره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092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</a:rPr>
                        <a:t>شكل ميوه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بیضوی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092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</a:rPr>
                        <a:t>متوسط وزن ميوه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6-5 گرم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092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</a:rPr>
                        <a:t>درصدروغن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15-14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092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</a:rPr>
                        <a:t>زمان رسيدن ميوه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دیر رس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092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</a:rPr>
                        <a:t>متحمل  به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سرما، گره زیتون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092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</a:rPr>
                        <a:t>حساس به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ورتیسیلیوم، کمی خشکی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12290" name="Picture 2" descr="Conservolia2 7meh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556791"/>
            <a:ext cx="3096343" cy="230425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76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999</Words>
  <Application>Microsoft Office PowerPoint</Application>
  <PresentationFormat>On-screen Show (4:3)</PresentationFormat>
  <Paragraphs>861</Paragraphs>
  <Slides>11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ارقام زیتون ایرانی و خارجی</vt:lpstr>
      <vt:lpstr>PowerPoint Presentation</vt:lpstr>
      <vt:lpstr>PowerPoint Presentation</vt:lpstr>
      <vt:lpstr>ارقام ایرانی</vt:lpstr>
      <vt:lpstr>ارقام ایرانی</vt:lpstr>
      <vt:lpstr>ارقام خارجی کشت شده در ایران</vt:lpstr>
      <vt:lpstr>ارقام خارجی کشت شده در ایران</vt:lpstr>
      <vt:lpstr>ارقام خارجی کشت شده در ایران</vt:lpstr>
      <vt:lpstr>ارقام خارجی کشت شده در ایران</vt:lpstr>
      <vt:lpstr>ارقام متحمل به سرما</vt:lpstr>
      <vt:lpstr>جدول ارقام پیشنهادی تحقیقات برای استان های زیتون خیز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ارقام زیتون ایرانی و خارجی</dc:title>
  <dc:creator>zeytoon</dc:creator>
  <cp:lastModifiedBy>zeytoon</cp:lastModifiedBy>
  <cp:revision>1</cp:revision>
  <dcterms:created xsi:type="dcterms:W3CDTF">2018-09-16T04:49:20Z</dcterms:created>
  <dcterms:modified xsi:type="dcterms:W3CDTF">2018-09-16T04:50:09Z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