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BE7D1-329C-4C2A-8965-8ECE29DFD14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617D3-FD89-4071-9B58-3DB590CD7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275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830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030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003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668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35FF-EDF6-4026-A5FB-28313E53C8AA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CB5E-D6AE-41BE-B78A-A51D9DCA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94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35FF-EDF6-4026-A5FB-28313E53C8AA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CB5E-D6AE-41BE-B78A-A51D9DCA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41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35FF-EDF6-4026-A5FB-28313E53C8AA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CB5E-D6AE-41BE-B78A-A51D9DCA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4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35FF-EDF6-4026-A5FB-28313E53C8AA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CB5E-D6AE-41BE-B78A-A51D9DCA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64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35FF-EDF6-4026-A5FB-28313E53C8AA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CB5E-D6AE-41BE-B78A-A51D9DCA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49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35FF-EDF6-4026-A5FB-28313E53C8AA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CB5E-D6AE-41BE-B78A-A51D9DCA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723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35FF-EDF6-4026-A5FB-28313E53C8AA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CB5E-D6AE-41BE-B78A-A51D9DCA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53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35FF-EDF6-4026-A5FB-28313E53C8AA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CB5E-D6AE-41BE-B78A-A51D9DCA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9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35FF-EDF6-4026-A5FB-28313E53C8AA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CB5E-D6AE-41BE-B78A-A51D9DCA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7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35FF-EDF6-4026-A5FB-28313E53C8AA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CB5E-D6AE-41BE-B78A-A51D9DCA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78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35FF-EDF6-4026-A5FB-28313E53C8AA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CB5E-D6AE-41BE-B78A-A51D9DCA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706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7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E35FF-EDF6-4026-A5FB-28313E53C8AA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FCB5E-D6AE-41BE-B78A-A51D9DCA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65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1143000"/>
          </a:xfrm>
        </p:spPr>
        <p:txBody>
          <a:bodyPr>
            <a:noAutofit/>
          </a:bodyPr>
          <a:lstStyle/>
          <a:p>
            <a:r>
              <a:rPr lang="fa-IR" sz="6600" dirty="0" smtClean="0">
                <a:cs typeface="B Titr" panose="00000700000000000000" pitchFamily="2" charset="-78"/>
              </a:rPr>
              <a:t/>
            </a:r>
            <a:br>
              <a:rPr lang="fa-IR" sz="6600" dirty="0" smtClean="0">
                <a:cs typeface="B Titr" panose="00000700000000000000" pitchFamily="2" charset="-78"/>
              </a:rPr>
            </a:br>
            <a:r>
              <a:rPr lang="fa-IR" sz="6600" dirty="0" smtClean="0">
                <a:cs typeface="B Titr" panose="00000700000000000000" pitchFamily="2" charset="-78"/>
              </a:rPr>
              <a:t>ارزش غذایی و دارویی زیتون</a:t>
            </a:r>
            <a:endParaRPr lang="en-US" sz="66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6349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926354"/>
              </p:ext>
            </p:extLst>
          </p:nvPr>
        </p:nvGraphicFramePr>
        <p:xfrm>
          <a:off x="683568" y="1556796"/>
          <a:ext cx="3384378" cy="380833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6921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921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1736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۳٫۸۴ </a:t>
                      </a:r>
                      <a:r>
                        <a:rPr lang="en-US" sz="1600" b="1" u="none" dirty="0">
                          <a:cs typeface="B Mitra" panose="00000400000000000000" pitchFamily="2" charset="-78"/>
                        </a:rPr>
                        <a:t>g</a:t>
                      </a:r>
                      <a:endParaRPr lang="en-US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کربوهیدرات‌ها</a:t>
                      </a:r>
                      <a:endParaRPr lang="fa-IR" sz="1600" b="1" i="0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736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۰٫۵۴ </a:t>
                      </a:r>
                      <a:r>
                        <a:rPr lang="en-US" sz="1600" b="1" u="none" dirty="0">
                          <a:cs typeface="B Mitra" panose="00000400000000000000" pitchFamily="2" charset="-78"/>
                        </a:rPr>
                        <a:t>g</a:t>
                      </a:r>
                      <a:endParaRPr lang="en-US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قندها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736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۳٫۳ </a:t>
                      </a:r>
                      <a:r>
                        <a:rPr lang="en-US" sz="1600" b="1" u="none" dirty="0">
                          <a:cs typeface="B Mitra" panose="00000400000000000000" pitchFamily="2" charset="-78"/>
                        </a:rPr>
                        <a:t>g</a:t>
                      </a:r>
                      <a:endParaRPr lang="en-US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فیبر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736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۱۵٫۳۲ </a:t>
                      </a:r>
                      <a:r>
                        <a:rPr lang="en-US" sz="1600" b="1" u="none" dirty="0">
                          <a:cs typeface="B Mitra" panose="00000400000000000000" pitchFamily="2" charset="-78"/>
                        </a:rPr>
                        <a:t>g</a:t>
                      </a:r>
                      <a:endParaRPr lang="en-US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چربی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736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۲٫۰۲۹ </a:t>
                      </a:r>
                      <a:r>
                        <a:rPr lang="en-US" sz="1600" b="1" u="none" dirty="0">
                          <a:cs typeface="B Mitra" panose="00000400000000000000" pitchFamily="2" charset="-78"/>
                        </a:rPr>
                        <a:t>g</a:t>
                      </a:r>
                      <a:endParaRPr lang="en-US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چربی اشباع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736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۱۱٫۳۱۴ </a:t>
                      </a:r>
                      <a:r>
                        <a:rPr lang="en-US" sz="1600" b="1" u="none" dirty="0">
                          <a:cs typeface="B Mitra" panose="00000400000000000000" pitchFamily="2" charset="-78"/>
                        </a:rPr>
                        <a:t>g</a:t>
                      </a:r>
                      <a:endParaRPr lang="en-US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چربی </a:t>
                      </a:r>
                      <a:r>
                        <a:rPr lang="fa-IR" sz="1600" b="1" u="none" dirty="0" smtClean="0">
                          <a:cs typeface="B Mitra" panose="00000400000000000000" pitchFamily="2" charset="-78"/>
                        </a:rPr>
                        <a:t>تک‌</a:t>
                      </a:r>
                      <a:r>
                        <a:rPr lang="en-US" sz="1600" b="1" u="none" dirty="0" smtClean="0">
                          <a:cs typeface="B Mitra" panose="00000400000000000000" pitchFamily="2" charset="-78"/>
                        </a:rPr>
                        <a:t> </a:t>
                      </a:r>
                      <a:r>
                        <a:rPr lang="fa-IR" sz="1600" b="1" u="none" dirty="0" smtClean="0">
                          <a:cs typeface="B Mitra" panose="00000400000000000000" pitchFamily="2" charset="-78"/>
                        </a:rPr>
                        <a:t>اشباع‌</a:t>
                      </a:r>
                      <a:r>
                        <a:rPr lang="en-US" sz="1600" b="1" u="none" dirty="0" smtClean="0">
                          <a:cs typeface="B Mitra" panose="00000400000000000000" pitchFamily="2" charset="-78"/>
                        </a:rPr>
                        <a:t> </a:t>
                      </a:r>
                      <a:r>
                        <a:rPr lang="fa-IR" sz="1600" b="1" u="none" dirty="0" smtClean="0">
                          <a:cs typeface="B Mitra" panose="00000400000000000000" pitchFamily="2" charset="-78"/>
                        </a:rPr>
                        <a:t>نشده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736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۱٫۳۰۷ </a:t>
                      </a:r>
                      <a:r>
                        <a:rPr lang="en-US" sz="1600" b="1" u="none" dirty="0">
                          <a:cs typeface="B Mitra" panose="00000400000000000000" pitchFamily="2" charset="-78"/>
                        </a:rPr>
                        <a:t>g</a:t>
                      </a:r>
                      <a:endParaRPr lang="en-US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چربی </a:t>
                      </a:r>
                      <a:r>
                        <a:rPr lang="fa-IR" sz="1600" b="1" u="none" dirty="0" smtClean="0">
                          <a:cs typeface="B Mitra" panose="00000400000000000000" pitchFamily="2" charset="-78"/>
                        </a:rPr>
                        <a:t>چند</a:t>
                      </a:r>
                      <a:r>
                        <a:rPr lang="en-US" sz="1600" b="1" u="none" dirty="0" smtClean="0">
                          <a:cs typeface="B Mitra" panose="00000400000000000000" pitchFamily="2" charset="-78"/>
                        </a:rPr>
                        <a:t> </a:t>
                      </a:r>
                      <a:r>
                        <a:rPr lang="fa-IR" sz="1600" b="1" u="none" dirty="0" smtClean="0">
                          <a:cs typeface="B Mitra" panose="00000400000000000000" pitchFamily="2" charset="-78"/>
                        </a:rPr>
                        <a:t>اشباع</a:t>
                      </a:r>
                      <a:r>
                        <a:rPr lang="en-US" sz="1600" b="1" u="none" dirty="0" smtClean="0">
                          <a:cs typeface="B Mitra" panose="00000400000000000000" pitchFamily="2" charset="-78"/>
                        </a:rPr>
                        <a:t> </a:t>
                      </a:r>
                      <a:r>
                        <a:rPr lang="fa-IR" sz="1600" b="1" u="none" dirty="0" smtClean="0">
                          <a:cs typeface="B Mitra" panose="00000400000000000000" pitchFamily="2" charset="-78"/>
                        </a:rPr>
                        <a:t>‌نشده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736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۱٫۰۳ </a:t>
                      </a:r>
                      <a:r>
                        <a:rPr lang="en-US" sz="1600" b="1" u="none" dirty="0">
                          <a:cs typeface="B Mitra" panose="00000400000000000000" pitchFamily="2" charset="-78"/>
                        </a:rPr>
                        <a:t>g</a:t>
                      </a:r>
                      <a:endParaRPr lang="en-US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پروتئین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736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۲۰ میکروگرم (۲٪)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ویتامین آی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736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۲۳۱ میکروگرم (۲٪)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بتاکاروتن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736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۵۱۰ </a:t>
                      </a:r>
                      <a:r>
                        <a:rPr lang="el-GR" sz="1600" b="1" u="none" dirty="0">
                          <a:cs typeface="B Mitra" panose="00000400000000000000" pitchFamily="2" charset="-78"/>
                        </a:rPr>
                        <a:t>μ</a:t>
                      </a:r>
                      <a:r>
                        <a:rPr lang="en-US" sz="1600" b="1" u="none" dirty="0">
                          <a:cs typeface="B Mitra" panose="00000400000000000000" pitchFamily="2" charset="-78"/>
                        </a:rPr>
                        <a:t>g</a:t>
                      </a:r>
                      <a:endParaRPr lang="en-US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لوتئین</a:t>
                      </a:r>
                      <a:r>
                        <a:rPr lang="fa-IR" sz="1600" b="1" u="none" baseline="0" dirty="0">
                          <a:cs typeface="B Mitra" panose="00000400000000000000" pitchFamily="2" charset="-78"/>
                        </a:rPr>
                        <a:t> و</a:t>
                      </a:r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 زآکسانتین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1736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۰٫۰۲۱ میلی‌گرم (۲٪)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تیامین</a:t>
                      </a:r>
                      <a:r>
                        <a:rPr lang="fa-IR" sz="1600" b="1" u="none" baseline="0" dirty="0">
                          <a:cs typeface="B Mitra" panose="00000400000000000000" pitchFamily="2" charset="-78"/>
                        </a:rPr>
                        <a:t> </a:t>
                      </a:r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(ویتامین ب۱)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404047"/>
              </p:ext>
            </p:extLst>
          </p:nvPr>
        </p:nvGraphicFramePr>
        <p:xfrm>
          <a:off x="4211960" y="1556796"/>
          <a:ext cx="3888428" cy="380833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9442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442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1736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۰٫۰۰۷ میلی‌گرم (۰٪)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ریبوفلاوین</a:t>
                      </a:r>
                      <a:r>
                        <a:rPr lang="fa-IR" sz="1600" b="1" u="none" baseline="0" dirty="0">
                          <a:cs typeface="B Mitra" panose="00000400000000000000" pitchFamily="2" charset="-78"/>
                        </a:rPr>
                        <a:t> </a:t>
                      </a:r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(ویتامین ب۲)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736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۰٫۲۳۷ میلی‌گرم (۲٪)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نیاسین (ویتامین ب۳)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736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۰٫۰۳۱ میلی‌گرم (۲٪)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ویتامین ب۶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736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۳ میکروگرم (۱٪)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اسید فولیک (ویتامین ب۹)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736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۳٫۸۱ میلی‌گرم (۲۵٪)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ویتامین </a:t>
                      </a:r>
                      <a:r>
                        <a:rPr lang="en-US" sz="1600" b="1" u="none" dirty="0">
                          <a:cs typeface="B Mitra" panose="00000400000000000000" pitchFamily="2" charset="-78"/>
                        </a:rPr>
                        <a:t>E</a:t>
                      </a:r>
                      <a:endParaRPr lang="en-US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736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۱٫۴ میکروگرم (۱٪)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ویتامین </a:t>
                      </a:r>
                      <a:r>
                        <a:rPr lang="en-US" sz="1600" b="1" u="none" dirty="0">
                          <a:cs typeface="B Mitra" panose="00000400000000000000" pitchFamily="2" charset="-78"/>
                        </a:rPr>
                        <a:t>K</a:t>
                      </a:r>
                      <a:endParaRPr lang="en-US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736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۵۲ میلی‌گرم (۵٪)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کلسیم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736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۰٫۴۹ میلی‌گرم (۴٪)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آهن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736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۱۱ میلی‌گرم (۳٪)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منیزیم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736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۴ میلی‌گرم (۱٪)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فسفر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736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۴۲ میلی‌گرم (۱٪)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پتاسیم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1736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۱٬۵۵۶ میلی‌گرم (۶۸٪)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سدیم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398699" y="188640"/>
            <a:ext cx="63466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3600" b="1" dirty="0">
                <a:solidFill>
                  <a:prstClr val="black"/>
                </a:solidFill>
                <a:cs typeface="B Mitra" panose="00000400000000000000" pitchFamily="2" charset="-78"/>
              </a:rPr>
              <a:t>مواد مغذی در هر ۱۰۰ گرم روغن </a:t>
            </a:r>
            <a:r>
              <a:rPr lang="fa-IR" sz="3600" b="1" dirty="0" smtClean="0">
                <a:solidFill>
                  <a:prstClr val="black"/>
                </a:solidFill>
                <a:cs typeface="B Mitra" panose="00000400000000000000" pitchFamily="2" charset="-78"/>
              </a:rPr>
              <a:t>زیتون</a:t>
            </a:r>
            <a:endParaRPr lang="fa-IR" sz="3600" b="1" dirty="0">
              <a:solidFill>
                <a:prstClr val="black"/>
              </a:solidFill>
              <a:cs typeface="B Mitra" panose="00000400000000000000" pitchFamily="2" charset="-78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740204"/>
              </p:ext>
            </p:extLst>
          </p:nvPr>
        </p:nvGraphicFramePr>
        <p:xfrm>
          <a:off x="2411760" y="1052736"/>
          <a:ext cx="4104457" cy="28735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7281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762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91098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انرژی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u="none" dirty="0">
                          <a:cs typeface="B Mitra" panose="00000400000000000000" pitchFamily="2" charset="-78"/>
                        </a:rPr>
                        <a:t>۶۰۹ کیلوژول (۱۴۶ کیلوکالری)</a:t>
                      </a:r>
                      <a:endParaRPr lang="fa-IR" sz="1600" b="1" u="none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43519" marR="43519" marT="21759" marB="21759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163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>
                <a:cs typeface="B Mitra" panose="00000400000000000000" pitchFamily="2" charset="-78"/>
              </a:rPr>
              <a:t>خواص درمانی</a:t>
            </a:r>
            <a:endParaRPr lang="en-US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14816"/>
          </a:xfrm>
        </p:spPr>
        <p:txBody>
          <a:bodyPr>
            <a:noAutofit/>
          </a:bodyPr>
          <a:lstStyle/>
          <a:p>
            <a:pPr algn="just" rtl="1"/>
            <a:r>
              <a:rPr lang="fa-IR" sz="2000" b="1" dirty="0">
                <a:cs typeface="B Mitra" panose="00000400000000000000" pitchFamily="2" charset="-78"/>
              </a:rPr>
              <a:t>افزایش کلسترول خوب (</a:t>
            </a:r>
            <a:r>
              <a:rPr lang="en-US" sz="2000" b="1" dirty="0">
                <a:cs typeface="B Mitra" panose="00000400000000000000" pitchFamily="2" charset="-78"/>
              </a:rPr>
              <a:t>HDL</a:t>
            </a:r>
            <a:r>
              <a:rPr lang="fa-IR" sz="2000" b="1" dirty="0">
                <a:cs typeface="B Mitra" panose="00000400000000000000" pitchFamily="2" charset="-78"/>
              </a:rPr>
              <a:t>)</a:t>
            </a:r>
          </a:p>
          <a:p>
            <a:pPr algn="just" rtl="1"/>
            <a:r>
              <a:rPr lang="ar-SA" sz="2000" b="1" dirty="0">
                <a:cs typeface="B Mitra" panose="00000400000000000000" pitchFamily="2" charset="-78"/>
              </a:rPr>
              <a:t>پیشگیری و درمان بیماری‌های قلبی </a:t>
            </a:r>
            <a:r>
              <a:rPr lang="fa-IR" sz="2000" b="1" dirty="0">
                <a:cs typeface="B Mitra" panose="00000400000000000000" pitchFamily="2" charset="-78"/>
              </a:rPr>
              <a:t>-</a:t>
            </a:r>
            <a:r>
              <a:rPr lang="ar-SA" sz="2000" b="1" dirty="0">
                <a:cs typeface="B Mitra" panose="00000400000000000000" pitchFamily="2" charset="-78"/>
              </a:rPr>
              <a:t>عروقی</a:t>
            </a:r>
            <a:endParaRPr lang="fa-IR" sz="2000" b="1" dirty="0">
              <a:cs typeface="B Mitra" panose="00000400000000000000" pitchFamily="2" charset="-78"/>
            </a:endParaRPr>
          </a:p>
          <a:p>
            <a:pPr algn="just" rtl="1"/>
            <a:r>
              <a:rPr lang="fa-IR" sz="2000" b="1" dirty="0">
                <a:cs typeface="B Mitra" panose="00000400000000000000" pitchFamily="2" charset="-78"/>
              </a:rPr>
              <a:t>پايين آوردن كلسترول و فشار خون </a:t>
            </a:r>
          </a:p>
          <a:p>
            <a:pPr algn="just" rtl="1"/>
            <a:r>
              <a:rPr lang="fa-IR" sz="2000" b="1" dirty="0">
                <a:cs typeface="B Mitra" panose="00000400000000000000" pitchFamily="2" charset="-78"/>
              </a:rPr>
              <a:t>کمک به عمل گردش خون در بدن </a:t>
            </a:r>
          </a:p>
          <a:p>
            <a:pPr algn="just" rtl="1"/>
            <a:r>
              <a:rPr lang="fa-IR" sz="2000" b="1" dirty="0">
                <a:cs typeface="B Mitra" panose="00000400000000000000" pitchFamily="2" charset="-78"/>
              </a:rPr>
              <a:t>مانع لخته شدن خون در شریان </a:t>
            </a:r>
          </a:p>
          <a:p>
            <a:pPr algn="just" rtl="1"/>
            <a:r>
              <a:rPr lang="ar-SA" sz="2000" b="1" dirty="0">
                <a:cs typeface="B Mitra" panose="00000400000000000000" pitchFamily="2" charset="-78"/>
              </a:rPr>
              <a:t>درمان خون ‌ریزی لثه</a:t>
            </a:r>
            <a:r>
              <a:rPr lang="fa-IR" sz="2000" b="1" dirty="0">
                <a:cs typeface="B Mitra" panose="00000400000000000000" pitchFamily="2" charset="-78"/>
              </a:rPr>
              <a:t> </a:t>
            </a:r>
            <a:r>
              <a:rPr lang="ar-SA" sz="2000" b="1" dirty="0">
                <a:cs typeface="B Mitra" panose="00000400000000000000" pitchFamily="2" charset="-78"/>
              </a:rPr>
              <a:t>و تقویت لثه</a:t>
            </a:r>
            <a:endParaRPr lang="fa-IR" sz="2000" b="1" dirty="0">
              <a:cs typeface="B Mitra" panose="00000400000000000000" pitchFamily="2" charset="-78"/>
            </a:endParaRPr>
          </a:p>
          <a:p>
            <a:pPr algn="just" rtl="1"/>
            <a:r>
              <a:rPr lang="ar-SA" sz="2000" b="1" dirty="0">
                <a:cs typeface="B Mitra" panose="00000400000000000000" pitchFamily="2" charset="-78"/>
              </a:rPr>
              <a:t>تقویت حافظه</a:t>
            </a:r>
            <a:endParaRPr lang="fa-IR" sz="2000" b="1" dirty="0">
              <a:cs typeface="B Mitra" panose="00000400000000000000" pitchFamily="2" charset="-78"/>
            </a:endParaRPr>
          </a:p>
          <a:p>
            <a:pPr algn="just" rtl="1"/>
            <a:r>
              <a:rPr lang="ar-SA" sz="2000" b="1" dirty="0">
                <a:cs typeface="B Mitra" panose="00000400000000000000" pitchFamily="2" charset="-78"/>
              </a:rPr>
              <a:t>جلوگیری از سفید شدن مو</a:t>
            </a:r>
            <a:endParaRPr lang="fa-IR" sz="2000" b="1" dirty="0">
              <a:cs typeface="B Mitra" panose="00000400000000000000" pitchFamily="2" charset="-78"/>
            </a:endParaRPr>
          </a:p>
          <a:p>
            <a:pPr algn="just" rtl="1"/>
            <a:r>
              <a:rPr lang="fa-IR" sz="2000" b="1" dirty="0">
                <a:cs typeface="B Mitra" panose="00000400000000000000" pitchFamily="2" charset="-78"/>
              </a:rPr>
              <a:t>ت</a:t>
            </a:r>
            <a:r>
              <a:rPr lang="ar-SA" sz="2000" b="1" dirty="0">
                <a:cs typeface="B Mitra" panose="00000400000000000000" pitchFamily="2" charset="-78"/>
              </a:rPr>
              <a:t>سکین دردهای روماتیسمی</a:t>
            </a:r>
            <a:endParaRPr lang="fa-IR" sz="2000" b="1" dirty="0">
              <a:cs typeface="B Mitra" panose="00000400000000000000" pitchFamily="2" charset="-78"/>
            </a:endParaRPr>
          </a:p>
          <a:p>
            <a:pPr algn="just" rtl="1"/>
            <a:r>
              <a:rPr lang="fa-IR" sz="2000" b="1" dirty="0">
                <a:cs typeface="B Mitra" panose="00000400000000000000" pitchFamily="2" charset="-78"/>
              </a:rPr>
              <a:t>تسکین سوزش و درد ناشی ازسوختگی و جلوگیری از بروز تاول</a:t>
            </a:r>
          </a:p>
          <a:p>
            <a:pPr algn="just" rtl="1"/>
            <a:r>
              <a:rPr lang="fa-IR" sz="2000" b="1" dirty="0">
                <a:cs typeface="B Mitra" panose="00000400000000000000" pitchFamily="2" charset="-78"/>
              </a:rPr>
              <a:t>کمپرس پوست در موارد آفتاب زدگی، سرمازدگی، گزش مار، عقرب و حشرات با روغن زیتون سبب تسکین درد و سوزش و التیام می‌شود. </a:t>
            </a:r>
          </a:p>
          <a:p>
            <a:pPr algn="just" rtl="1"/>
            <a:r>
              <a:rPr lang="fa-IR" sz="2000" b="1" dirty="0">
                <a:cs typeface="B Mitra" panose="00000400000000000000" pitchFamily="2" charset="-78"/>
              </a:rPr>
              <a:t>همچنین ماساژ پوست با روغن زیتون، تعریق زیاد را کاهش  می دهد </a:t>
            </a:r>
            <a:endParaRPr lang="en-US" sz="2000" b="1" dirty="0">
              <a:cs typeface="B Mitra" panose="00000400000000000000" pitchFamily="2" charset="-78"/>
            </a:endParaRPr>
          </a:p>
        </p:txBody>
      </p:sp>
      <p:sp>
        <p:nvSpPr>
          <p:cNvPr id="4" name="AutoShape 2" descr="نتیجه تصویری برای خواص درمانی زیتون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AutoShape 4" descr="نتیجه تصویری برای خواص درمانی زیتون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3078" name="Picture 6" descr="نتیجه تصویری برای خواص درمانی زیتون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3855963" cy="2750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63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7504" y="548680"/>
            <a:ext cx="8856984" cy="623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</a:pPr>
            <a:r>
              <a:rPr lang="fa-IR" sz="3000" b="1" dirty="0">
                <a:solidFill>
                  <a:prstClr val="black"/>
                </a:solidFill>
                <a:cs typeface="B Mitra" panose="00000400000000000000" pitchFamily="2" charset="-78"/>
              </a:rPr>
              <a:t>اثر (درصد تاثیرگذاری) روغن زیتون در کاهش ابتلا به بیماری ها</a:t>
            </a:r>
            <a:endParaRPr lang="en-US" sz="3000" b="1" dirty="0">
              <a:solidFill>
                <a:prstClr val="black"/>
              </a:solidFill>
              <a:ea typeface="Calibri"/>
              <a:cs typeface="B Mitra" panose="00000400000000000000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357163"/>
              </p:ext>
            </p:extLst>
          </p:nvPr>
        </p:nvGraphicFramePr>
        <p:xfrm>
          <a:off x="1331640" y="1556790"/>
          <a:ext cx="6840760" cy="3960443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{2D5ABB26-0587-4C30-8999-92F81FD0307C}</a:tableStyleId>
              </a:tblPr>
              <a:tblGrid>
                <a:gridCol w="374307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976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00940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</a:rPr>
                        <a:t>اثر (درصد تاثیرگذاری) روغن زیتون در کاهش ابتلا به بیماری ها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</a:rPr>
                        <a:t>نوع بیماری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151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>
                          <a:effectLst/>
                        </a:rPr>
                        <a:t>30&lt;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</a:rPr>
                        <a:t>بیماری های عروقی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790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>
                          <a:effectLst/>
                        </a:rPr>
                        <a:t>35&lt;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</a:rPr>
                        <a:t>انواع سرطان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790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</a:rPr>
                        <a:t>70&lt;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</a:rPr>
                        <a:t>یبوست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8790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</a:rPr>
                        <a:t>50&lt;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</a:rPr>
                        <a:t>چاقی مفرط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790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</a:rPr>
                        <a:t>25&lt;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</a:rPr>
                        <a:t>دیابت نوع دوم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8790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</a:rPr>
                        <a:t>30&lt;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</a:rPr>
                        <a:t>پوسیدگی دندان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467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cs typeface="B Titr" panose="00000700000000000000" pitchFamily="2" charset="-78"/>
              </a:rPr>
              <a:t>ترکیبات و ارزش غذایی میوه و روغن زیتون</a:t>
            </a:r>
            <a:endParaRPr lang="en-US" dirty="0">
              <a:cs typeface="B Titr" panose="00000700000000000000" pitchFamily="2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92305"/>
              </p:ext>
            </p:extLst>
          </p:nvPr>
        </p:nvGraphicFramePr>
        <p:xfrm>
          <a:off x="179513" y="1268763"/>
          <a:ext cx="8784975" cy="5472605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4916363"/>
                <a:gridCol w="1934306"/>
                <a:gridCol w="1934306"/>
              </a:tblGrid>
              <a:tr h="374077"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 dirty="0">
                          <a:effectLst/>
                        </a:rPr>
                        <a:t>ارزش تقریبی در 100 گرم روغن زیتون</a:t>
                      </a:r>
                      <a:endParaRPr lang="fa-IR" sz="20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0222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>
                          <a:effectLst/>
                        </a:rPr>
                        <a:t>انرژی</a:t>
                      </a:r>
                      <a:endParaRPr lang="fa-IR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>
                          <a:effectLst/>
                        </a:rPr>
                        <a:t>کیلوکالری</a:t>
                      </a:r>
                      <a:endParaRPr lang="fa-IR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884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222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 dirty="0">
                          <a:effectLst/>
                        </a:rPr>
                        <a:t>چربی کل</a:t>
                      </a:r>
                      <a:endParaRPr lang="fa-IR" sz="20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>
                          <a:effectLst/>
                        </a:rPr>
                        <a:t>گرم</a:t>
                      </a:r>
                      <a:endParaRPr lang="fa-IR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100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077"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 dirty="0">
                          <a:effectLst/>
                        </a:rPr>
                        <a:t>مواد </a:t>
                      </a:r>
                      <a:r>
                        <a:rPr lang="fa-IR" sz="2000" u="none" strike="noStrike" dirty="0" smtClean="0">
                          <a:effectLst/>
                        </a:rPr>
                        <a:t>معدنی</a:t>
                      </a:r>
                      <a:endParaRPr lang="fa-IR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222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>
                          <a:effectLst/>
                        </a:rPr>
                        <a:t>کلسیم</a:t>
                      </a:r>
                      <a:endParaRPr lang="fa-IR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>
                          <a:effectLst/>
                        </a:rPr>
                        <a:t>میلی گرم</a:t>
                      </a:r>
                      <a:endParaRPr lang="fa-IR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222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>
                          <a:effectLst/>
                        </a:rPr>
                        <a:t>آهن</a:t>
                      </a:r>
                      <a:endParaRPr lang="fa-IR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 dirty="0">
                          <a:effectLst/>
                        </a:rPr>
                        <a:t>میلی گرم</a:t>
                      </a:r>
                      <a:endParaRPr lang="fa-IR" sz="20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0.56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222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>
                          <a:effectLst/>
                        </a:rPr>
                        <a:t>پتاسیم</a:t>
                      </a:r>
                      <a:endParaRPr lang="fa-IR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>
                          <a:effectLst/>
                        </a:rPr>
                        <a:t>میلی گرم</a:t>
                      </a:r>
                      <a:endParaRPr lang="fa-IR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222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>
                          <a:effectLst/>
                        </a:rPr>
                        <a:t>سدیم</a:t>
                      </a:r>
                      <a:endParaRPr lang="fa-IR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 dirty="0">
                          <a:effectLst/>
                        </a:rPr>
                        <a:t>میلی گرم</a:t>
                      </a:r>
                      <a:endParaRPr lang="fa-IR" sz="20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2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077"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 dirty="0">
                          <a:effectLst/>
                        </a:rPr>
                        <a:t>ویتامین </a:t>
                      </a:r>
                      <a:r>
                        <a:rPr lang="fa-IR" sz="2000" u="none" strike="noStrike" dirty="0" smtClean="0">
                          <a:effectLst/>
                        </a:rPr>
                        <a:t>ها</a:t>
                      </a:r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222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>
                          <a:effectLst/>
                        </a:rPr>
                        <a:t>ای (آلفاتوکوفرول)</a:t>
                      </a:r>
                      <a:endParaRPr lang="fa-IR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>
                          <a:effectLst/>
                        </a:rPr>
                        <a:t>میلی گرم</a:t>
                      </a:r>
                      <a:endParaRPr lang="fa-IR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14.4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222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>
                          <a:effectLst/>
                        </a:rPr>
                        <a:t>کا (فیلوشینون)</a:t>
                      </a:r>
                      <a:endParaRPr lang="fa-IR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>
                          <a:effectLst/>
                        </a:rPr>
                        <a:t>میکرو گرم</a:t>
                      </a:r>
                      <a:endParaRPr lang="fa-IR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60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077"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 dirty="0">
                          <a:effectLst/>
                        </a:rPr>
                        <a:t>چربی </a:t>
                      </a:r>
                      <a:r>
                        <a:rPr lang="fa-IR" sz="2000" u="none" strike="noStrike" dirty="0" smtClean="0">
                          <a:effectLst/>
                        </a:rPr>
                        <a:t>ها</a:t>
                      </a:r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222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>
                          <a:effectLst/>
                        </a:rPr>
                        <a:t>اسیدهای چرب اشباع شده</a:t>
                      </a:r>
                      <a:endParaRPr lang="fa-IR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>
                          <a:effectLst/>
                        </a:rPr>
                        <a:t>گرم</a:t>
                      </a:r>
                      <a:endParaRPr lang="fa-IR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13.8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222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>
                          <a:effectLst/>
                        </a:rPr>
                        <a:t>اسیدهای چرب تک غیر اشباع</a:t>
                      </a:r>
                      <a:endParaRPr lang="fa-IR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>
                          <a:effectLst/>
                        </a:rPr>
                        <a:t>گرم</a:t>
                      </a:r>
                      <a:endParaRPr lang="fa-IR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73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07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>
                          <a:effectLst/>
                        </a:rPr>
                        <a:t>اسیدهای چرب چند غیر اشباع</a:t>
                      </a:r>
                      <a:endParaRPr lang="fa-IR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>
                          <a:effectLst/>
                        </a:rPr>
                        <a:t>گرم</a:t>
                      </a:r>
                      <a:endParaRPr lang="fa-IR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effectLst/>
                        </a:rPr>
                        <a:t>10.5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60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181851"/>
              </p:ext>
            </p:extLst>
          </p:nvPr>
        </p:nvGraphicFramePr>
        <p:xfrm>
          <a:off x="1" y="89636"/>
          <a:ext cx="9251503" cy="6651720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5394195"/>
                <a:gridCol w="1928654"/>
                <a:gridCol w="1928654"/>
              </a:tblGrid>
              <a:tr h="301346"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2000" u="none" strike="noStrike" dirty="0">
                          <a:effectLst/>
                        </a:rPr>
                        <a:t>ارزش تقریبی در 100 گرم کنسرو زیتون سبز</a:t>
                      </a:r>
                      <a:endParaRPr lang="fa-IR" sz="20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556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آب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گرم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75.3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انرژی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>
                          <a:effectLst/>
                        </a:rPr>
                        <a:t>کیلوکالری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145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پروتئین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>
                          <a:effectLst/>
                        </a:rPr>
                        <a:t>گرم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1.03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چربی کل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>
                          <a:effectLst/>
                        </a:rPr>
                        <a:t>گرم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15.3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کربوهیدرات بر اساس انواع مختلف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>
                          <a:effectLst/>
                        </a:rPr>
                        <a:t>گرم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3.8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فیبر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>
                          <a:effectLst/>
                        </a:rPr>
                        <a:t>گرم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3.3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قند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>
                          <a:effectLst/>
                        </a:rPr>
                        <a:t>گرم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0.54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مواد معدنی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556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کلسیم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میلی گرم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52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آهن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>
                          <a:effectLst/>
                        </a:rPr>
                        <a:t>میلی گرم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0.49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منیزیم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>
                          <a:effectLst/>
                        </a:rPr>
                        <a:t>میلی گرم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فسفر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>
                          <a:effectLst/>
                        </a:rPr>
                        <a:t>میلی گرم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پتاسیم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>
                          <a:effectLst/>
                        </a:rPr>
                        <a:t>میلی گرم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42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سدیم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>
                          <a:effectLst/>
                        </a:rPr>
                        <a:t>میلی گرم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1556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روی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>
                          <a:effectLst/>
                        </a:rPr>
                        <a:t>میلی گرم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0.04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ویتامین ها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556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ب1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>
                          <a:effectLst/>
                        </a:rPr>
                        <a:t>میلی گرم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0.021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ب2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>
                          <a:effectLst/>
                        </a:rPr>
                        <a:t>میلی گرم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0.007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ب3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>
                          <a:effectLst/>
                        </a:rPr>
                        <a:t>میلی گرم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0.24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ب6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>
                          <a:effectLst/>
                        </a:rPr>
                        <a:t>میلی گرم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0.03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فولات (املاح اسید فولیک)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>
                          <a:effectLst/>
                        </a:rPr>
                        <a:t>میکرو گرم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Vitamin A, RAE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>
                          <a:effectLst/>
                        </a:rPr>
                        <a:t>میکرو گرم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Vitamin A, IU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IU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393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ای (آلفاتوکوفرول)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میلی گرم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3.8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کا (فیلوشینون)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میکرو گرم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1.4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چربی ها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556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>
                          <a:effectLst/>
                        </a:rPr>
                        <a:t>اسیدهای چرب اشباع شده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>
                          <a:effectLst/>
                        </a:rPr>
                        <a:t>گرم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2.03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>
                          <a:effectLst/>
                        </a:rPr>
                        <a:t>اسیدهای چرب تک غیر اشباع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>
                          <a:effectLst/>
                        </a:rPr>
                        <a:t>گرم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11.3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6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اسیدهای چرب چند غیر اشباع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>
                          <a:effectLst/>
                        </a:rPr>
                        <a:t>گرم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1.3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5316" marR="5316" marT="53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011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778098"/>
          </a:xfrm>
        </p:spPr>
        <p:txBody>
          <a:bodyPr>
            <a:noAutofit/>
          </a:bodyPr>
          <a:lstStyle/>
          <a:p>
            <a:r>
              <a:rPr lang="fa-IR" sz="5400" dirty="0" smtClean="0">
                <a:cs typeface="B Titr" panose="00000700000000000000" pitchFamily="2" charset="-78"/>
              </a:rPr>
              <a:t>ترکیبات روغن زیتون</a:t>
            </a:r>
            <a:endParaRPr lang="en-US" sz="5400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700808"/>
            <a:ext cx="91440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98</a:t>
            </a:r>
            <a:r>
              <a:rPr lang="ar-SA" sz="4000" b="1" dirty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% روغن زيتون را </a:t>
            </a:r>
            <a:r>
              <a:rPr lang="ar-SA" sz="40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گليسرول</a:t>
            </a:r>
            <a:r>
              <a:rPr lang="fa-IR" sz="40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 </a:t>
            </a:r>
            <a:r>
              <a:rPr lang="ar-SA" sz="40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ها </a:t>
            </a:r>
            <a:r>
              <a:rPr lang="ar-SA" sz="4000" b="1" dirty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تشكيل </a:t>
            </a:r>
            <a:r>
              <a:rPr lang="ar-SA" sz="40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مي</a:t>
            </a:r>
            <a:r>
              <a:rPr lang="fa-IR" sz="40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 </a:t>
            </a:r>
            <a:r>
              <a:rPr lang="ar-SA" sz="40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دهد</a:t>
            </a:r>
            <a:r>
              <a:rPr lang="ar-SA" sz="4000" b="1" dirty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. تري گليسريدهاي آن </a:t>
            </a:r>
            <a:r>
              <a:rPr lang="ar-SA" sz="40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شامل</a:t>
            </a:r>
            <a:r>
              <a:rPr lang="fa-IR" sz="40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 :</a:t>
            </a:r>
            <a:r>
              <a:rPr lang="ar-SA" sz="40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 </a:t>
            </a:r>
            <a:endParaRPr lang="fa-IR" sz="4000" b="1" dirty="0">
              <a:solidFill>
                <a:srgbClr val="000000"/>
              </a:solidFill>
              <a:latin typeface="Arial" pitchFamily="34" charset="0"/>
              <a:cs typeface="B Mitra" panose="00000400000000000000" pitchFamily="2" charset="-78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OOO</a:t>
            </a:r>
            <a:r>
              <a:rPr lang="en-US" sz="3200" b="1" dirty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,(40-60</a:t>
            </a:r>
            <a:r>
              <a:rPr lang="en-US" sz="32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), POO(10-20); POL(5-7</a:t>
            </a:r>
            <a:r>
              <a:rPr lang="en-US" sz="3200" b="1" dirty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%); OOL(10-20%) ; </a:t>
            </a:r>
            <a:r>
              <a:rPr lang="en-US" sz="32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SOO(3-7</a:t>
            </a:r>
            <a:r>
              <a:rPr lang="en-US" sz="3200" b="1" dirty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%)</a:t>
            </a:r>
            <a:endParaRPr lang="fa-IR" sz="2800" b="1" dirty="0">
              <a:solidFill>
                <a:srgbClr val="000000"/>
              </a:solidFill>
              <a:latin typeface="Arial" pitchFamily="34" charset="0"/>
              <a:cs typeface="B Mitra" panose="00000400000000000000" pitchFamily="2" charset="-78"/>
            </a:endParaRPr>
          </a:p>
          <a:p>
            <a:pPr algn="just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3600" b="1" dirty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2%باقيمانده از 230 تركيب شيميايي ديگر تشكيل شده است كه شامل</a:t>
            </a:r>
            <a:r>
              <a:rPr lang="fa-IR" sz="36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:</a:t>
            </a:r>
            <a:r>
              <a:rPr lang="ar-SA" sz="36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 </a:t>
            </a:r>
            <a:r>
              <a:rPr lang="ar-SA" sz="3600" b="1" dirty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آنتي </a:t>
            </a:r>
            <a:r>
              <a:rPr lang="ar-SA" sz="36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اكسيدان</a:t>
            </a:r>
            <a:r>
              <a:rPr lang="fa-IR" sz="36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 </a:t>
            </a:r>
            <a:r>
              <a:rPr lang="ar-SA" sz="36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ها</a:t>
            </a:r>
            <a:r>
              <a:rPr lang="fa-IR" sz="36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،</a:t>
            </a:r>
            <a:r>
              <a:rPr lang="ar-SA" sz="36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 الفاتيك</a:t>
            </a:r>
            <a:r>
              <a:rPr lang="fa-IR" sz="36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 </a:t>
            </a:r>
            <a:r>
              <a:rPr lang="ar-SA" sz="36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ها</a:t>
            </a:r>
            <a:r>
              <a:rPr lang="ar-SA" sz="3600" b="1" dirty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،</a:t>
            </a:r>
            <a:r>
              <a:rPr lang="fa-IR" sz="3600" b="1" dirty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 </a:t>
            </a:r>
            <a:r>
              <a:rPr lang="ar-SA" sz="36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الكل</a:t>
            </a:r>
            <a:r>
              <a:rPr lang="fa-IR" sz="36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 </a:t>
            </a:r>
            <a:r>
              <a:rPr lang="ar-SA" sz="36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هاي </a:t>
            </a:r>
            <a:r>
              <a:rPr lang="ar-SA" sz="3600" b="1" dirty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تريپنيك ، </a:t>
            </a:r>
            <a:r>
              <a:rPr lang="ar-SA" sz="36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استرول</a:t>
            </a:r>
            <a:r>
              <a:rPr lang="fa-IR" sz="36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 </a:t>
            </a:r>
            <a:r>
              <a:rPr lang="ar-SA" sz="36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ها</a:t>
            </a:r>
            <a:r>
              <a:rPr lang="ar-SA" sz="3600" b="1" dirty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،</a:t>
            </a:r>
            <a:r>
              <a:rPr lang="fa-IR" sz="3600" b="1" dirty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 </a:t>
            </a:r>
            <a:r>
              <a:rPr lang="ar-SA" sz="36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هيدروكربن</a:t>
            </a:r>
            <a:r>
              <a:rPr lang="fa-IR" sz="36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 </a:t>
            </a:r>
            <a:r>
              <a:rPr lang="ar-SA" sz="36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ها</a:t>
            </a:r>
            <a:r>
              <a:rPr lang="fa-IR" sz="36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 و </a:t>
            </a:r>
            <a:r>
              <a:rPr lang="ar-SA" sz="3600" b="1" dirty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تركيبات معطر </a:t>
            </a:r>
            <a:r>
              <a:rPr lang="ar-SA" sz="36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است</a:t>
            </a:r>
            <a:r>
              <a:rPr lang="fa-IR" sz="3600" b="1" dirty="0" smtClean="0">
                <a:solidFill>
                  <a:srgbClr val="000000"/>
                </a:solidFill>
                <a:latin typeface="Arial" pitchFamily="34" charset="0"/>
                <a:cs typeface="B Mitra" panose="00000400000000000000" pitchFamily="2" charset="-78"/>
              </a:rPr>
              <a:t>.</a:t>
            </a:r>
            <a:endParaRPr lang="ar-SA" sz="3600" b="1" dirty="0">
              <a:solidFill>
                <a:srgbClr val="000000"/>
              </a:solidFill>
              <a:latin typeface="Arial" pitchFamily="34" charset="0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147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057"/>
            <a:ext cx="8229600" cy="1143000"/>
          </a:xfrm>
        </p:spPr>
        <p:txBody>
          <a:bodyPr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ar-SA" altLang="en-US" sz="3600" b="1" dirty="0">
                <a:latin typeface="Calibri" pitchFamily="34" charset="0"/>
                <a:ea typeface="Calibri" pitchFamily="34" charset="0"/>
                <a:cs typeface="B Mitra" panose="00000400000000000000" pitchFamily="2" charset="-78"/>
              </a:rPr>
              <a:t>استاندارد</a:t>
            </a:r>
            <a:r>
              <a:rPr lang="fa-IR" altLang="en-US" sz="3600" b="1" dirty="0">
                <a:latin typeface="Calibri" pitchFamily="34" charset="0"/>
                <a:ea typeface="Calibri" pitchFamily="34" charset="0"/>
                <a:cs typeface="B Mitra" panose="00000400000000000000" pitchFamily="2" charset="-78"/>
              </a:rPr>
              <a:t> میزان</a:t>
            </a:r>
            <a:r>
              <a:rPr lang="ar-SA" altLang="en-US" sz="3600" b="1" dirty="0">
                <a:latin typeface="Calibri" pitchFamily="34" charset="0"/>
                <a:ea typeface="Calibri" pitchFamily="34" charset="0"/>
                <a:cs typeface="B Mitra" panose="00000400000000000000" pitchFamily="2" charset="-78"/>
              </a:rPr>
              <a:t> اسیدهای چرب روغن زیتون</a:t>
            </a:r>
            <a:r>
              <a:rPr lang="fa-IR" altLang="en-US" sz="3600" b="1" dirty="0">
                <a:latin typeface="Calibri" pitchFamily="34" charset="0"/>
                <a:ea typeface="Calibri" pitchFamily="34" charset="0"/>
                <a:cs typeface="B Mitra" panose="00000400000000000000" pitchFamily="2" charset="-78"/>
              </a:rPr>
              <a:t> (درصد)</a:t>
            </a:r>
            <a:endParaRPr lang="en-US" altLang="en-US" sz="3600" dirty="0">
              <a:latin typeface="Arial" pitchFamily="34" charset="0"/>
              <a:cs typeface="B Mitra" panose="00000400000000000000" pitchFamily="2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906571"/>
              </p:ext>
            </p:extLst>
          </p:nvPr>
        </p:nvGraphicFramePr>
        <p:xfrm>
          <a:off x="899592" y="980728"/>
          <a:ext cx="7344816" cy="588873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3637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811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066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</a:rPr>
                        <a:t>83-55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</a:rPr>
                        <a:t>اولییک اسید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066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 dirty="0">
                          <a:effectLst/>
                        </a:rPr>
                        <a:t>5-</a:t>
                      </a:r>
                      <a:r>
                        <a:rPr lang="fa-IR" sz="2400" kern="1200" dirty="0">
                          <a:effectLst/>
                        </a:rPr>
                        <a:t>0/5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 dirty="0">
                          <a:effectLst/>
                        </a:rPr>
                        <a:t>است</a:t>
                      </a:r>
                      <a:r>
                        <a:rPr lang="fa-IR" sz="2400" kern="1200" dirty="0">
                          <a:effectLst/>
                        </a:rPr>
                        <a:t>ئ</a:t>
                      </a:r>
                      <a:r>
                        <a:rPr lang="ar-SA" sz="2400" kern="1200" dirty="0">
                          <a:effectLst/>
                        </a:rPr>
                        <a:t>اریک اسید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066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 dirty="0">
                          <a:effectLst/>
                        </a:rPr>
                        <a:t>20-7.5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 dirty="0">
                          <a:effectLst/>
                        </a:rPr>
                        <a:t>پالمتیک اسید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066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 dirty="0">
                          <a:effectLst/>
                        </a:rPr>
                        <a:t>3.5-</a:t>
                      </a:r>
                      <a:r>
                        <a:rPr lang="fa-IR" sz="2400" kern="1200" dirty="0">
                          <a:effectLst/>
                        </a:rPr>
                        <a:t>0/3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 dirty="0">
                          <a:effectLst/>
                        </a:rPr>
                        <a:t>پالمیتولئیک  اسید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066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 dirty="0">
                          <a:effectLst/>
                        </a:rPr>
                        <a:t>21-3.5</a:t>
                      </a:r>
                      <a:endParaRPr lang="en-US" sz="2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 dirty="0">
                          <a:effectLst/>
                        </a:rPr>
                        <a:t>لینولیئک اسید</a:t>
                      </a:r>
                      <a:endParaRPr lang="en-US" sz="2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066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 dirty="0">
                          <a:effectLst/>
                        </a:rPr>
                        <a:t>1</a:t>
                      </a:r>
                      <a:r>
                        <a:rPr lang="en-US" sz="2400" kern="1200" dirty="0">
                          <a:effectLst/>
                        </a:rPr>
                        <a:t>&gt;</a:t>
                      </a:r>
                      <a:r>
                        <a:rPr lang="fa-IR" sz="2400" kern="1200" dirty="0">
                          <a:effectLst/>
                        </a:rPr>
                        <a:t>0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 dirty="0">
                          <a:effectLst/>
                        </a:rPr>
                        <a:t>لینولنیک اسید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9644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 dirty="0">
                          <a:effectLst/>
                        </a:rPr>
                        <a:t>6/</a:t>
                      </a:r>
                      <a:r>
                        <a:rPr lang="en-US" sz="2400" kern="1200" dirty="0">
                          <a:effectLst/>
                        </a:rPr>
                        <a:t>&gt;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 dirty="0">
                          <a:effectLst/>
                        </a:rPr>
                        <a:t>آراشیدیک اسید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9644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 dirty="0">
                          <a:effectLst/>
                        </a:rPr>
                        <a:t>3/</a:t>
                      </a:r>
                      <a:r>
                        <a:rPr lang="en-US" sz="2400" kern="1200" dirty="0">
                          <a:effectLst/>
                        </a:rPr>
                        <a:t>&gt;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 dirty="0">
                          <a:effectLst/>
                        </a:rPr>
                        <a:t>هپتادسنوئیک اسید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9644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 dirty="0">
                          <a:effectLst/>
                        </a:rPr>
                        <a:t>3/</a:t>
                      </a:r>
                      <a:r>
                        <a:rPr lang="en-US" sz="2400" kern="1200" dirty="0">
                          <a:effectLst/>
                        </a:rPr>
                        <a:t>&gt;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 dirty="0">
                          <a:effectLst/>
                        </a:rPr>
                        <a:t>هپتادکانوئیک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9644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>
                          <a:effectLst/>
                        </a:rPr>
                        <a:t>4/</a:t>
                      </a:r>
                      <a:r>
                        <a:rPr lang="en-US" sz="2400" kern="1200">
                          <a:effectLst/>
                        </a:rPr>
                        <a:t>&gt;</a:t>
                      </a:r>
                      <a:endParaRPr lang="en-US" sz="24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 dirty="0">
                          <a:effectLst/>
                        </a:rPr>
                        <a:t>ایکوزئیک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9644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>
                          <a:effectLst/>
                        </a:rPr>
                        <a:t>4/</a:t>
                      </a:r>
                      <a:r>
                        <a:rPr lang="en-US" sz="2400" kern="1200">
                          <a:effectLst/>
                        </a:rPr>
                        <a:t>&gt;</a:t>
                      </a:r>
                      <a:endParaRPr lang="en-US" sz="24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 dirty="0">
                          <a:effectLst/>
                        </a:rPr>
                        <a:t>بهنیک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9644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>
                          <a:effectLst/>
                        </a:rPr>
                        <a:t>2/</a:t>
                      </a:r>
                      <a:r>
                        <a:rPr lang="en-US" sz="2400" kern="1200">
                          <a:effectLst/>
                        </a:rPr>
                        <a:t>&gt;</a:t>
                      </a:r>
                      <a:endParaRPr lang="en-US" sz="24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 dirty="0">
                          <a:effectLst/>
                        </a:rPr>
                        <a:t>سیگنوسریک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9644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 dirty="0">
                          <a:effectLst/>
                        </a:rPr>
                        <a:t>5./</a:t>
                      </a:r>
                      <a:r>
                        <a:rPr lang="en-US" sz="2400" kern="1200" dirty="0">
                          <a:effectLst/>
                        </a:rPr>
                        <a:t> &gt;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 dirty="0">
                          <a:effectLst/>
                        </a:rPr>
                        <a:t>مریستیک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9644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>
                          <a:effectLst/>
                        </a:rPr>
                        <a:t>20</a:t>
                      </a:r>
                      <a:r>
                        <a:rPr lang="en-US" sz="2400" kern="1200">
                          <a:effectLst/>
                        </a:rPr>
                        <a:t>&gt;</a:t>
                      </a:r>
                      <a:endParaRPr lang="en-US" sz="24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kern="1200" dirty="0">
                          <a:effectLst/>
                        </a:rPr>
                        <a:t>ارزش پراکسید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43093" marR="430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89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673</Words>
  <Application>Microsoft Office PowerPoint</Application>
  <PresentationFormat>On-screen Show (4:3)</PresentationFormat>
  <Paragraphs>237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ارزش غذایی و دارویی زیتون</vt:lpstr>
      <vt:lpstr>PowerPoint Presentation</vt:lpstr>
      <vt:lpstr>خواص درمانی</vt:lpstr>
      <vt:lpstr>PowerPoint Presentation</vt:lpstr>
      <vt:lpstr>ترکیبات و ارزش غذایی میوه و روغن زیتون</vt:lpstr>
      <vt:lpstr>PowerPoint Presentation</vt:lpstr>
      <vt:lpstr>ترکیبات روغن زیتون</vt:lpstr>
      <vt:lpstr>استاندارد میزان اسیدهای چرب روغن زیتون (درصد)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ارزش غذایی و دارویی زیتون</dc:title>
  <dc:creator>zeytoon</dc:creator>
  <cp:lastModifiedBy>zeytoon</cp:lastModifiedBy>
  <cp:revision>2</cp:revision>
  <dcterms:created xsi:type="dcterms:W3CDTF">2018-09-16T04:34:57Z</dcterms:created>
  <dcterms:modified xsi:type="dcterms:W3CDTF">2018-09-16T04:38:45Z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